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691" r:id="rId4"/>
  </p:sldMasterIdLst>
  <p:notesMasterIdLst>
    <p:notesMasterId r:id="rId14"/>
  </p:notesMasterIdLst>
  <p:sldIdLst>
    <p:sldId id="256" r:id="rId5"/>
    <p:sldId id="257" r:id="rId6"/>
    <p:sldId id="259" r:id="rId7"/>
    <p:sldId id="331" r:id="rId8"/>
    <p:sldId id="2076137115" r:id="rId9"/>
    <p:sldId id="2145705980" r:id="rId10"/>
    <p:sldId id="2147469422" r:id="rId11"/>
    <p:sldId id="258" r:id="rId12"/>
    <p:sldId id="214746942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Lancaster (CELA)" initials="ML(" lastIdx="1" clrIdx="0">
    <p:extLst>
      <p:ext uri="{19B8F6BF-5375-455C-9EA6-DF929625EA0E}">
        <p15:presenceInfo xmlns:p15="http://schemas.microsoft.com/office/powerpoint/2012/main" userId="S::milanca@microsoft.com::3f8b143b-ba26-4a5d-8403-1f82814fad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C8B59-5E30-46C9-8F22-4EEDFBAD784D}" v="4" dt="2022-04-10T13:12:26.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varScale="1">
        <p:scale>
          <a:sx n="83" d="100"/>
          <a:sy n="83" d="100"/>
        </p:scale>
        <p:origin x="60"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murugan Balakreshnan" userId="35e9483b-bf32-4d17-a07b-837bc83be0f5" providerId="ADAL" clId="{C88C8B59-5E30-46C9-8F22-4EEDFBAD784D}"/>
    <pc:docChg chg="custSel addSld modSld">
      <pc:chgData name="Balamurugan Balakreshnan" userId="35e9483b-bf32-4d17-a07b-837bc83be0f5" providerId="ADAL" clId="{C88C8B59-5E30-46C9-8F22-4EEDFBAD784D}" dt="2022-04-10T13:12:58.681" v="388" actId="22"/>
      <pc:docMkLst>
        <pc:docMk/>
      </pc:docMkLst>
      <pc:sldChg chg="modSp mod">
        <pc:chgData name="Balamurugan Balakreshnan" userId="35e9483b-bf32-4d17-a07b-837bc83be0f5" providerId="ADAL" clId="{C88C8B59-5E30-46C9-8F22-4EEDFBAD784D}" dt="2022-04-10T13:00:27.790" v="363" actId="20577"/>
        <pc:sldMkLst>
          <pc:docMk/>
          <pc:sldMk cId="177958682" sldId="257"/>
        </pc:sldMkLst>
        <pc:spChg chg="mod">
          <ac:chgData name="Balamurugan Balakreshnan" userId="35e9483b-bf32-4d17-a07b-837bc83be0f5" providerId="ADAL" clId="{C88C8B59-5E30-46C9-8F22-4EEDFBAD784D}" dt="2022-04-10T12:58:31.426" v="38" actId="20577"/>
          <ac:spMkLst>
            <pc:docMk/>
            <pc:sldMk cId="177958682" sldId="257"/>
            <ac:spMk id="2" creationId="{ED6548E5-5FDB-EF9B-D6BD-573B254623B2}"/>
          </ac:spMkLst>
        </pc:spChg>
        <pc:spChg chg="mod">
          <ac:chgData name="Balamurugan Balakreshnan" userId="35e9483b-bf32-4d17-a07b-837bc83be0f5" providerId="ADAL" clId="{C88C8B59-5E30-46C9-8F22-4EEDFBAD784D}" dt="2022-04-10T13:00:27.790" v="363" actId="20577"/>
          <ac:spMkLst>
            <pc:docMk/>
            <pc:sldMk cId="177958682" sldId="257"/>
            <ac:spMk id="3" creationId="{FE204E32-A588-28E5-025F-E440189865B4}"/>
          </ac:spMkLst>
        </pc:spChg>
      </pc:sldChg>
      <pc:sldChg chg="addSp new mod">
        <pc:chgData name="Balamurugan Balakreshnan" userId="35e9483b-bf32-4d17-a07b-837bc83be0f5" providerId="ADAL" clId="{C88C8B59-5E30-46C9-8F22-4EEDFBAD784D}" dt="2022-04-10T12:58:19.253" v="1" actId="22"/>
        <pc:sldMkLst>
          <pc:docMk/>
          <pc:sldMk cId="2600293999" sldId="258"/>
        </pc:sldMkLst>
        <pc:picChg chg="add">
          <ac:chgData name="Balamurugan Balakreshnan" userId="35e9483b-bf32-4d17-a07b-837bc83be0f5" providerId="ADAL" clId="{C88C8B59-5E30-46C9-8F22-4EEDFBAD784D}" dt="2022-04-10T12:58:19.253" v="1" actId="22"/>
          <ac:picMkLst>
            <pc:docMk/>
            <pc:sldMk cId="2600293999" sldId="258"/>
            <ac:picMk id="5" creationId="{BA47A0FD-B54F-B851-7615-22A6E75743BB}"/>
          </ac:picMkLst>
        </pc:picChg>
      </pc:sldChg>
      <pc:sldChg chg="modSp mod">
        <pc:chgData name="Balamurugan Balakreshnan" userId="35e9483b-bf32-4d17-a07b-837bc83be0f5" providerId="ADAL" clId="{C88C8B59-5E30-46C9-8F22-4EEDFBAD784D}" dt="2022-04-10T13:11:04.783" v="386" actId="20577"/>
        <pc:sldMkLst>
          <pc:docMk/>
          <pc:sldMk cId="1971157862" sldId="2145705980"/>
        </pc:sldMkLst>
        <pc:spChg chg="mod">
          <ac:chgData name="Balamurugan Balakreshnan" userId="35e9483b-bf32-4d17-a07b-837bc83be0f5" providerId="ADAL" clId="{C88C8B59-5E30-46C9-8F22-4EEDFBAD784D}" dt="2022-04-10T13:10:41.517" v="364" actId="20577"/>
          <ac:spMkLst>
            <pc:docMk/>
            <pc:sldMk cId="1971157862" sldId="2145705980"/>
            <ac:spMk id="10" creationId="{B56925F8-2D38-4CB8-9EBC-3B522C48015A}"/>
          </ac:spMkLst>
        </pc:spChg>
        <pc:spChg chg="mod">
          <ac:chgData name="Balamurugan Balakreshnan" userId="35e9483b-bf32-4d17-a07b-837bc83be0f5" providerId="ADAL" clId="{C88C8B59-5E30-46C9-8F22-4EEDFBAD784D}" dt="2022-04-10T13:10:44.504" v="365" actId="20577"/>
          <ac:spMkLst>
            <pc:docMk/>
            <pc:sldMk cId="1971157862" sldId="2145705980"/>
            <ac:spMk id="11" creationId="{5893351F-393B-495B-81CE-BF2402F20564}"/>
          </ac:spMkLst>
        </pc:spChg>
        <pc:spChg chg="mod">
          <ac:chgData name="Balamurugan Balakreshnan" userId="35e9483b-bf32-4d17-a07b-837bc83be0f5" providerId="ADAL" clId="{C88C8B59-5E30-46C9-8F22-4EEDFBAD784D}" dt="2022-04-10T13:10:47.551" v="366" actId="20577"/>
          <ac:spMkLst>
            <pc:docMk/>
            <pc:sldMk cId="1971157862" sldId="2145705980"/>
            <ac:spMk id="12" creationId="{188DC550-00A5-41D6-93A2-F30EFB02A395}"/>
          </ac:spMkLst>
        </pc:spChg>
        <pc:spChg chg="mod">
          <ac:chgData name="Balamurugan Balakreshnan" userId="35e9483b-bf32-4d17-a07b-837bc83be0f5" providerId="ADAL" clId="{C88C8B59-5E30-46C9-8F22-4EEDFBAD784D}" dt="2022-04-10T13:11:04.783" v="386" actId="20577"/>
          <ac:spMkLst>
            <pc:docMk/>
            <pc:sldMk cId="1971157862" sldId="2145705980"/>
            <ac:spMk id="13" creationId="{FBAE47C6-2CDF-4FAE-A28B-0E32D87578AD}"/>
          </ac:spMkLst>
        </pc:spChg>
      </pc:sldChg>
      <pc:sldChg chg="addSp new mod">
        <pc:chgData name="Balamurugan Balakreshnan" userId="35e9483b-bf32-4d17-a07b-837bc83be0f5" providerId="ADAL" clId="{C88C8B59-5E30-46C9-8F22-4EEDFBAD784D}" dt="2022-04-10T13:12:58.681" v="388" actId="22"/>
        <pc:sldMkLst>
          <pc:docMk/>
          <pc:sldMk cId="126596543" sldId="2147469423"/>
        </pc:sldMkLst>
        <pc:picChg chg="add">
          <ac:chgData name="Balamurugan Balakreshnan" userId="35e9483b-bf32-4d17-a07b-837bc83be0f5" providerId="ADAL" clId="{C88C8B59-5E30-46C9-8F22-4EEDFBAD784D}" dt="2022-04-10T13:12:58.681" v="388" actId="22"/>
          <ac:picMkLst>
            <pc:docMk/>
            <pc:sldMk cId="126596543" sldId="2147469423"/>
            <ac:picMk id="5" creationId="{58452750-CBCD-4EF4-EFA5-64BE5E197A63}"/>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6-11T22:53:54.157" idx="1">
    <p:pos x="5885" y="3134"/>
    <p:text>Could we adjust this slightly - we are focused on all of these as a company. I get that the point is that when we say sustainabilty, we mean environment, but not sure the slide reads that way at a glance?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42131-C4C0-4289-B8C2-55C119C84190}" type="datetimeFigureOut">
              <a:rPr lang="en-US" smtClean="0"/>
              <a:t>4/10/2022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3F10E1-E033-49D4-B23B-2588F6C091EE}" type="slidenum">
              <a:rPr lang="en-US" smtClean="0"/>
              <a:t>‹#›</a:t>
            </a:fld>
            <a:endParaRPr lang="en-US"/>
          </a:p>
        </p:txBody>
      </p:sp>
    </p:spTree>
    <p:extLst>
      <p:ext uri="{BB962C8B-B14F-4D97-AF65-F5344CB8AC3E}">
        <p14:creationId xmlns:p14="http://schemas.microsoft.com/office/powerpoint/2010/main" val="4042704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ustainabledevelopment.un.org/post2015/transformingourworl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United Nations </a:t>
            </a:r>
            <a:r>
              <a:rPr lang="en-US" b="0" i="0">
                <a:solidFill>
                  <a:srgbClr val="333333"/>
                </a:solidFill>
                <a:effectLst/>
                <a:latin typeface="Roboto"/>
              </a:rPr>
              <a:t>defined </a:t>
            </a:r>
            <a:r>
              <a:rPr lang="en-US" b="1" i="0">
                <a:solidFill>
                  <a:srgbClr val="333333"/>
                </a:solidFill>
                <a:effectLst/>
                <a:latin typeface="Roboto"/>
              </a:rPr>
              <a:t>sustainability</a:t>
            </a:r>
            <a:r>
              <a:rPr lang="en-US" b="0" i="0">
                <a:solidFill>
                  <a:srgbClr val="333333"/>
                </a:solidFill>
                <a:effectLst/>
                <a:latin typeface="Roboto"/>
              </a:rPr>
              <a:t> as “meeting the needs of the present without compromising the ability of future generations to meet their own needs.” </a:t>
            </a:r>
          </a:p>
          <a:p>
            <a:endParaRPr lang="en-US" b="0" i="0">
              <a:solidFill>
                <a:srgbClr val="333333"/>
              </a:solidFill>
              <a:effectLst/>
              <a:latin typeface="Roboto"/>
            </a:endParaRPr>
          </a:p>
          <a:p>
            <a:r>
              <a:rPr lang="en-US" b="0" i="0">
                <a:solidFill>
                  <a:srgbClr val="3E4B59"/>
                </a:solidFill>
                <a:effectLst/>
                <a:latin typeface="Open Sans" panose="020B0606030504020204" pitchFamily="34" charset="0"/>
              </a:rPr>
              <a:t>In 2015, all 190 United Nations Member States  adopted the </a:t>
            </a:r>
            <a:r>
              <a:rPr lang="en-US" b="1" i="1">
                <a:solidFill>
                  <a:srgbClr val="3E4B59"/>
                </a:solidFill>
                <a:effectLst/>
                <a:latin typeface="Open Sans" panose="020B0606030504020204" pitchFamily="34" charset="0"/>
              </a:rPr>
              <a:t>2030 Agenda for Sustainable Development</a:t>
            </a:r>
            <a:r>
              <a:rPr lang="en-US" b="0" i="0">
                <a:solidFill>
                  <a:srgbClr val="3E4B59"/>
                </a:solidFill>
                <a:effectLst/>
                <a:latin typeface="Open Sans" panose="020B0606030504020204" pitchFamily="34" charset="0"/>
              </a:rPr>
              <a:t>(</a:t>
            </a:r>
            <a:r>
              <a:rPr lang="en-US">
                <a:hlinkClick r:id="rId3"/>
              </a:rPr>
              <a:t>https://sustainabledevelopment.un.org/post2015/transformingourworld</a:t>
            </a:r>
            <a:r>
              <a:rPr lang="en-US" b="0" i="0">
                <a:solidFill>
                  <a:srgbClr val="3E4B59"/>
                </a:solidFill>
                <a:effectLst/>
                <a:latin typeface="Open Sans" panose="020B0606030504020204" pitchFamily="34" charset="0"/>
              </a:rPr>
              <a:t>) </a:t>
            </a:r>
            <a:r>
              <a:rPr lang="en-US" b="0" i="0" u="sng">
                <a:solidFill>
                  <a:srgbClr val="007FAD"/>
                </a:solidFill>
                <a:effectLst/>
                <a:latin typeface="Noto sans"/>
                <a:hlinkClick r:id="rId3"/>
              </a:rPr>
              <a:t>,</a:t>
            </a:r>
            <a:r>
              <a:rPr lang="en-US" b="0" i="0">
                <a:solidFill>
                  <a:srgbClr val="666666"/>
                </a:solidFill>
                <a:effectLst/>
                <a:latin typeface="Noto sans"/>
              </a:rPr>
              <a:t> a shared blueprint for peace and prosperity for people and the planet, now and into the future. At its heart the 17 Sustainable Development Goals (SDGs), are an urgent call for action by all countries - developed and developing - in a global partnership. They recognize that ending poverty and other deprivations must go hand-in-hand with strategies that improve health and education, reduce inequality, and spur economic growth – all while tackling climate change and working to preserve our oceans and forests.</a:t>
            </a:r>
            <a:endParaRPr lang="en-US" b="0" i="0">
              <a:solidFill>
                <a:srgbClr val="3E4B59"/>
              </a:solidFill>
              <a:effectLst/>
              <a:latin typeface="Open Sans" panose="020B0606030504020204" pitchFamily="34" charset="0"/>
            </a:endParaRPr>
          </a:p>
          <a:p>
            <a:endParaRPr lang="en-US" b="0" i="0">
              <a:solidFill>
                <a:srgbClr val="3E4B59"/>
              </a:solidFill>
              <a:effectLst/>
              <a:latin typeface="Open Sans" panose="020B0606030504020204" pitchFamily="34" charset="0"/>
            </a:endParaRPr>
          </a:p>
          <a:p>
            <a:r>
              <a:rPr lang="en-US" b="0" i="0">
                <a:solidFill>
                  <a:srgbClr val="333333"/>
                </a:solidFill>
                <a:effectLst/>
                <a:latin typeface="Roboto"/>
              </a:rPr>
              <a:t>Sustainable development requires an integrated approach that takes into consideration environmental concerns along with economic development. </a:t>
            </a:r>
          </a:p>
          <a:p>
            <a:pPr marL="0" indent="0">
              <a:buFontTx/>
              <a:buNone/>
            </a:pPr>
            <a:endParaRPr lang="en-US" b="0" i="0">
              <a:solidFill>
                <a:srgbClr val="333333"/>
              </a:solidFill>
              <a:effectLst/>
              <a:latin typeface="Roboto"/>
            </a:endParaRPr>
          </a:p>
          <a:p>
            <a:pPr marL="0" indent="0">
              <a:buFontTx/>
              <a:buNone/>
            </a:pPr>
            <a:endParaRPr lang="en-US" b="0" i="0">
              <a:solidFill>
                <a:srgbClr val="333333"/>
              </a:solidFill>
              <a:effectLst/>
              <a:latin typeface="Roboto"/>
            </a:endParaRPr>
          </a:p>
          <a:p>
            <a:pPr marL="0" indent="0">
              <a:buFontTx/>
              <a:buNone/>
            </a:pPr>
            <a:r>
              <a:rPr lang="en-US" b="0" i="0">
                <a:solidFill>
                  <a:srgbClr val="333333"/>
                </a:solidFill>
                <a:effectLst/>
                <a:latin typeface="Roboto"/>
              </a:rPr>
              <a:t>For additional content on UN SDG connect with Andreea Bulisache (</a:t>
            </a:r>
            <a:r>
              <a:rPr lang="en-US" b="0" i="0" err="1">
                <a:solidFill>
                  <a:srgbClr val="333333"/>
                </a:solidFill>
                <a:effectLst/>
                <a:latin typeface="Roboto"/>
              </a:rPr>
              <a:t>andreeab</a:t>
            </a:r>
            <a:r>
              <a:rPr lang="en-US" b="0" i="0">
                <a:solidFill>
                  <a:srgbClr val="333333"/>
                </a:solidFill>
                <a:effectLst/>
                <a:latin typeface="Roboto"/>
              </a:rPr>
              <a:t>)</a:t>
            </a:r>
            <a:endParaRPr lang="en-US" b="1"/>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4/10/2022 8:04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02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Roboto"/>
              </a:rPr>
              <a:t>The 17 SDG are classified in 3 categories:</a:t>
            </a:r>
          </a:p>
          <a:p>
            <a:pPr marL="171450" indent="-171450">
              <a:buFontTx/>
              <a:buChar char="-"/>
            </a:pPr>
            <a:r>
              <a:rPr lang="en-US" b="1" i="0">
                <a:solidFill>
                  <a:srgbClr val="333333"/>
                </a:solidFill>
                <a:effectLst/>
                <a:latin typeface="Roboto"/>
              </a:rPr>
              <a:t>Economical: </a:t>
            </a:r>
            <a:r>
              <a:rPr lang="en-US" b="0" i="0">
                <a:solidFill>
                  <a:srgbClr val="333333"/>
                </a:solidFill>
                <a:effectLst/>
                <a:latin typeface="Roboto"/>
              </a:rPr>
              <a:t>Decent work &amp; Economic Growth(#8 ) Industry , Innovation &amp; Infrastructure (#9), Reduced Inequality (#10), Responsible consumption and production (#12)</a:t>
            </a:r>
          </a:p>
          <a:p>
            <a:pPr marL="171450" indent="-171450">
              <a:buFontTx/>
              <a:buChar char="-"/>
            </a:pPr>
            <a:r>
              <a:rPr lang="en-US" b="1" i="0">
                <a:solidFill>
                  <a:srgbClr val="333333"/>
                </a:solidFill>
                <a:effectLst/>
                <a:latin typeface="Roboto"/>
              </a:rPr>
              <a:t>Societal: </a:t>
            </a:r>
            <a:r>
              <a:rPr lang="en-US" b="0" i="0">
                <a:solidFill>
                  <a:srgbClr val="333333"/>
                </a:solidFill>
                <a:effectLst/>
                <a:latin typeface="Roboto"/>
              </a:rPr>
              <a:t>No Poverty (#1), Zero Hunger (#2), Good Health and Well-Being (#3), Quality Education (#4), Gender Equality (#5), Affordable and Clean Energy (#7), Sustainable Cities and Communities (#11), Peace, Justice, and strong Institutions (#16)</a:t>
            </a:r>
            <a:endParaRPr lang="en-US" b="1" i="0">
              <a:solidFill>
                <a:srgbClr val="333333"/>
              </a:solidFill>
              <a:effectLst/>
              <a:latin typeface="Roboto"/>
            </a:endParaRPr>
          </a:p>
          <a:p>
            <a:pPr marL="171450" indent="-171450">
              <a:buFontTx/>
              <a:buChar char="-"/>
            </a:pPr>
            <a:r>
              <a:rPr lang="en-US" b="1" i="0">
                <a:solidFill>
                  <a:srgbClr val="333333"/>
                </a:solidFill>
                <a:effectLst/>
                <a:latin typeface="Roboto"/>
              </a:rPr>
              <a:t>Environmental : </a:t>
            </a:r>
            <a:r>
              <a:rPr lang="en-US" b="0" i="0">
                <a:solidFill>
                  <a:srgbClr val="333333"/>
                </a:solidFill>
                <a:effectLst/>
                <a:latin typeface="Roboto"/>
              </a:rPr>
              <a:t>Clean Water and sanitation (#6) , Climate Action (#13), Life Below Water (#14), Life on Land (#15)</a:t>
            </a:r>
          </a:p>
          <a:p>
            <a:pPr marL="171450" indent="-171450">
              <a:buFontTx/>
              <a:buChar char="-"/>
            </a:pPr>
            <a:endParaRPr lang="en-US" b="0" i="0">
              <a:solidFill>
                <a:srgbClr val="333333"/>
              </a:solidFill>
              <a:effectLst/>
              <a:latin typeface="Roboto"/>
            </a:endParaRPr>
          </a:p>
          <a:p>
            <a:r>
              <a:rPr lang="en-US" sz="850" b="0" i="0">
                <a:solidFill>
                  <a:srgbClr val="333333"/>
                </a:solidFill>
                <a:effectLst/>
                <a:latin typeface="Roboto"/>
              </a:rPr>
              <a:t>Most Top500 companies have an existing Sustainability Strategy ( also referred to as CSR – Corporate Social Responsibility) that its publicly communicated in annual reports ad corporate website. Often, they will refer to their actions/ efforts using the 17 SDG, UN provided</a:t>
            </a:r>
            <a:r>
              <a:rPr lang="en-US" sz="850">
                <a:solidFill>
                  <a:srgbClr val="333333"/>
                </a:solidFill>
                <a:latin typeface="Roboto"/>
              </a:rPr>
              <a:t> clear  metrics</a:t>
            </a:r>
            <a:r>
              <a:rPr lang="en-US" sz="850" b="0" i="0">
                <a:solidFill>
                  <a:srgbClr val="333333"/>
                </a:solidFill>
                <a:effectLst/>
                <a:latin typeface="Roboto"/>
              </a:rPr>
              <a:t> depicted in the following slide or internal ROI.</a:t>
            </a:r>
          </a:p>
          <a:p>
            <a:endParaRPr lang="en-US"/>
          </a:p>
          <a:p>
            <a:pPr marL="0" indent="0">
              <a:buFontTx/>
              <a:buNone/>
            </a:pPr>
            <a:r>
              <a:rPr lang="en-US" sz="850" b="0" i="0">
                <a:solidFill>
                  <a:srgbClr val="333333"/>
                </a:solidFill>
                <a:effectLst/>
                <a:latin typeface="Roboto"/>
              </a:rPr>
              <a:t>For additional content on UN SDG connect with Andreea </a:t>
            </a:r>
            <a:r>
              <a:rPr lang="en-US" sz="850" b="0" i="0" err="1">
                <a:solidFill>
                  <a:srgbClr val="333333"/>
                </a:solidFill>
                <a:effectLst/>
                <a:latin typeface="Roboto"/>
              </a:rPr>
              <a:t>Bulisache</a:t>
            </a:r>
            <a:r>
              <a:rPr lang="en-US" sz="850" b="0" i="0">
                <a:solidFill>
                  <a:srgbClr val="333333"/>
                </a:solidFill>
                <a:effectLst/>
                <a:latin typeface="Roboto"/>
              </a:rPr>
              <a:t> (</a:t>
            </a:r>
            <a:r>
              <a:rPr lang="en-US" sz="850" b="0" i="0" err="1">
                <a:solidFill>
                  <a:srgbClr val="333333"/>
                </a:solidFill>
                <a:effectLst/>
                <a:latin typeface="Roboto"/>
              </a:rPr>
              <a:t>andreeab</a:t>
            </a:r>
            <a:r>
              <a:rPr lang="en-US" sz="850" b="0" i="0">
                <a:solidFill>
                  <a:srgbClr val="333333"/>
                </a:solidFill>
                <a:effectLst/>
                <a:latin typeface="Roboto"/>
              </a:rPr>
              <a:t>)</a:t>
            </a:r>
            <a:endParaRPr lang="en-US" sz="850" b="1">
              <a:cs typeface="Segoe UI"/>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4/10/2022 8:04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897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At Microsoft, we are invested in </a:t>
            </a:r>
            <a:r>
              <a:rPr lang="en-US" b="1">
                <a:effectLst/>
                <a:latin typeface="Segoe UI" panose="020B0502040204020203" pitchFamily="34" charset="0"/>
                <a:ea typeface="Calibri" panose="020F0502020204030204" pitchFamily="34" charset="0"/>
                <a:cs typeface="Segoe UI" panose="020B0502040204020203" pitchFamily="34" charset="0"/>
              </a:rPr>
              <a:t>building the world’s leading platform for technology solutions to environmental challenges</a:t>
            </a:r>
            <a:r>
              <a:rPr lang="en-US">
                <a:effectLst/>
                <a:latin typeface="Segoe UI" panose="020B0502040204020203" pitchFamily="34" charset="0"/>
                <a:ea typeface="Calibri" panose="020F0502020204030204" pitchFamily="34" charset="0"/>
                <a:cs typeface="Segoe UI" panose="020B0502040204020203" pitchFamily="34" charset="0"/>
              </a:rPr>
              <a:t>.</a:t>
            </a: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 </a:t>
            </a: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Many companies, including ours, map their sustainability and Corporate Responsibility strategies to the UN Sustainability Development Goals (or SDGs) adopted by all 190 UN member states as part of the 2030 Agenda for Sustainable Development. </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We support </a:t>
            </a:r>
            <a:r>
              <a:rPr lang="en-US" i="1">
                <a:effectLst/>
                <a:latin typeface="Segoe UI" panose="020B0502040204020203" pitchFamily="34" charset="0"/>
                <a:ea typeface="Calibri" panose="020F0502020204030204" pitchFamily="34" charset="0"/>
                <a:cs typeface="Segoe UI" panose="020B0502040204020203" pitchFamily="34" charset="0"/>
              </a:rPr>
              <a:t>all</a:t>
            </a:r>
            <a:r>
              <a:rPr lang="en-US">
                <a:effectLst/>
                <a:latin typeface="Segoe UI" panose="020B0502040204020203" pitchFamily="34" charset="0"/>
                <a:ea typeface="Calibri" panose="020F0502020204030204" pitchFamily="34" charset="0"/>
                <a:cs typeface="Segoe UI" panose="020B0502040204020203" pitchFamily="34" charset="0"/>
              </a:rPr>
              <a:t> of the UN goals. But we are focusing today on </a:t>
            </a:r>
            <a:r>
              <a:rPr lang="en-US" b="1" i="1">
                <a:effectLst/>
                <a:latin typeface="Segoe UI" panose="020B0502040204020203" pitchFamily="34" charset="0"/>
                <a:ea typeface="Calibri" panose="020F0502020204030204" pitchFamily="34" charset="0"/>
                <a:cs typeface="Segoe UI" panose="020B0502040204020203" pitchFamily="34" charset="0"/>
              </a:rPr>
              <a:t>environmental </a:t>
            </a:r>
            <a:r>
              <a:rPr lang="en-US" b="1">
                <a:effectLst/>
                <a:latin typeface="Segoe UI" panose="020B0502040204020203" pitchFamily="34" charset="0"/>
                <a:ea typeface="Calibri" panose="020F0502020204030204" pitchFamily="34" charset="0"/>
                <a:cs typeface="Segoe UI" panose="020B0502040204020203" pitchFamily="34" charset="0"/>
              </a:rPr>
              <a:t>sustainability </a:t>
            </a:r>
            <a:r>
              <a:rPr lang="en-US">
                <a:effectLst/>
                <a:latin typeface="Segoe UI" panose="020B0502040204020203" pitchFamily="34" charset="0"/>
                <a:ea typeface="Calibri" panose="020F0502020204030204" pitchFamily="34" charset="0"/>
                <a:cs typeface="Segoe UI" panose="020B0502040204020203" pitchFamily="34" charset="0"/>
              </a:rPr>
              <a:t>in the four key areas of </a:t>
            </a:r>
            <a:r>
              <a:rPr lang="en-US" b="1">
                <a:effectLst/>
                <a:latin typeface="Segoe UI" panose="020B0502040204020203" pitchFamily="34" charset="0"/>
                <a:ea typeface="Calibri" panose="020F0502020204030204" pitchFamily="34" charset="0"/>
                <a:cs typeface="Segoe UI" panose="020B0502040204020203" pitchFamily="34" charset="0"/>
              </a:rPr>
              <a:t>carbon, water, waste, and ecosystems. </a:t>
            </a: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Our goal is to use the whole of Microsoft's business power to affect change in those areas by minimizing the negative impacts of our operations and maximizing the positive impacts of our technology.</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indent="-171450">
              <a:lnSpc>
                <a:spcPct val="107000"/>
              </a:lnSpc>
              <a:spcBef>
                <a:spcPts val="0"/>
              </a:spcBef>
              <a:spcAft>
                <a:spcPts val="800"/>
              </a:spcAft>
              <a:buFont typeface="Arial" panose="020B0604020202020204" pitchFamily="34" charset="0"/>
              <a:buChar char="•"/>
            </a:pPr>
            <a:r>
              <a:rPr lang="en-US">
                <a:effectLst/>
                <a:latin typeface="Segoe UI" panose="020B0502040204020203" pitchFamily="34" charset="0"/>
                <a:ea typeface="Calibri" panose="020F0502020204030204" pitchFamily="34" charset="0"/>
                <a:cs typeface="Segoe UI" panose="020B0502040204020203" pitchFamily="34" charset="0"/>
              </a:rPr>
              <a:t>While we’ve long been focused on </a:t>
            </a:r>
            <a:r>
              <a:rPr lang="en-US" b="1">
                <a:effectLst/>
                <a:latin typeface="Segoe UI" panose="020B0502040204020203" pitchFamily="34" charset="0"/>
                <a:ea typeface="Calibri" panose="020F0502020204030204" pitchFamily="34" charset="0"/>
                <a:cs typeface="Segoe UI" panose="020B0502040204020203" pitchFamily="34" charset="0"/>
              </a:rPr>
              <a:t>operating</a:t>
            </a:r>
            <a:r>
              <a:rPr lang="en-US">
                <a:effectLst/>
                <a:latin typeface="Segoe UI" panose="020B0502040204020203" pitchFamily="34" charset="0"/>
                <a:ea typeface="Calibri" panose="020F0502020204030204" pitchFamily="34" charset="0"/>
                <a:cs typeface="Segoe UI" panose="020B0502040204020203" pitchFamily="34" charset="0"/>
              </a:rPr>
              <a:t> our business as efficiently as possible – increasingly, we’re taking responsibility for our carbon, water, waste, and land footprints across our products and facilities, including our supply chain.</a:t>
            </a:r>
          </a:p>
          <a:p>
            <a:pPr marL="171450" marR="0" indent="-171450">
              <a:lnSpc>
                <a:spcPct val="107000"/>
              </a:lnSpc>
              <a:spcBef>
                <a:spcPts val="0"/>
              </a:spcBef>
              <a:spcAft>
                <a:spcPts val="800"/>
              </a:spcAft>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indent="-171450">
              <a:lnSpc>
                <a:spcPct val="107000"/>
              </a:lnSpc>
              <a:spcBef>
                <a:spcPts val="0"/>
              </a:spcBef>
              <a:spcAft>
                <a:spcPts val="800"/>
              </a:spcAft>
              <a:buFont typeface="Arial" panose="020B0604020202020204" pitchFamily="34" charset="0"/>
              <a:buChar char="•"/>
            </a:pPr>
            <a:r>
              <a:rPr lang="en-US">
                <a:effectLst/>
                <a:latin typeface="Segoe UI" panose="020B0502040204020203" pitchFamily="34" charset="0"/>
                <a:ea typeface="Calibri" panose="020F0502020204030204" pitchFamily="34" charset="0"/>
                <a:cs typeface="Segoe UI" panose="020B0502040204020203" pitchFamily="34" charset="0"/>
              </a:rPr>
              <a:t>We are developing new </a:t>
            </a:r>
            <a:r>
              <a:rPr lang="en-US" b="1">
                <a:effectLst/>
                <a:latin typeface="Segoe UI" panose="020B0502040204020203" pitchFamily="34" charset="0"/>
                <a:ea typeface="Calibri" panose="020F0502020204030204" pitchFamily="34" charset="0"/>
                <a:cs typeface="Segoe UI" panose="020B0502040204020203" pitchFamily="34" charset="0"/>
              </a:rPr>
              <a:t>products and services</a:t>
            </a:r>
            <a:r>
              <a:rPr lang="en-US">
                <a:effectLst/>
                <a:latin typeface="Segoe UI" panose="020B0502040204020203" pitchFamily="34" charset="0"/>
                <a:ea typeface="Calibri" panose="020F0502020204030204" pitchFamily="34" charset="0"/>
                <a:cs typeface="Segoe UI" panose="020B0502040204020203" pitchFamily="34" charset="0"/>
              </a:rPr>
              <a:t> driven by data, AI, and digital technology to power environmental sustainability</a:t>
            </a:r>
            <a:r>
              <a:rPr lang="en-US" b="1">
                <a:effectLst/>
                <a:latin typeface="Segoe UI" panose="020B0502040204020203" pitchFamily="34" charset="0"/>
                <a:ea typeface="Calibri" panose="020F0502020204030204" pitchFamily="34" charset="0"/>
                <a:cs typeface="Segoe UI" panose="020B0502040204020203" pitchFamily="34" charset="0"/>
              </a:rPr>
              <a:t>.</a:t>
            </a:r>
            <a:r>
              <a:rPr lang="en-US">
                <a:effectLst/>
                <a:latin typeface="Segoe UI" panose="020B0502040204020203" pitchFamily="34" charset="0"/>
                <a:ea typeface="Calibri" panose="020F0502020204030204" pitchFamily="34" charset="0"/>
                <a:cs typeface="Segoe UI" panose="020B0502040204020203" pitchFamily="34" charset="0"/>
              </a:rPr>
              <a:t> </a:t>
            </a:r>
          </a:p>
          <a:p>
            <a:pPr marL="171450" marR="0" indent="-171450">
              <a:lnSpc>
                <a:spcPct val="107000"/>
              </a:lnSpc>
              <a:spcBef>
                <a:spcPts val="0"/>
              </a:spcBef>
              <a:spcAft>
                <a:spcPts val="800"/>
              </a:spcAft>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indent="-171450">
              <a:lnSpc>
                <a:spcPct val="107000"/>
              </a:lnSpc>
              <a:spcBef>
                <a:spcPts val="0"/>
              </a:spcBef>
              <a:spcAft>
                <a:spcPts val="800"/>
              </a:spcAft>
              <a:buFont typeface="Arial" panose="020B0604020202020204" pitchFamily="34" charset="0"/>
              <a:buChar char="•"/>
            </a:pPr>
            <a:r>
              <a:rPr lang="en-US">
                <a:effectLst/>
                <a:latin typeface="Segoe UI" panose="020B0502040204020203" pitchFamily="34" charset="0"/>
                <a:ea typeface="Calibri" panose="020F0502020204030204" pitchFamily="34" charset="0"/>
                <a:cs typeface="Segoe UI" panose="020B0502040204020203" pitchFamily="34" charset="0"/>
              </a:rPr>
              <a:t>We’re delivering new features and benefits to help </a:t>
            </a:r>
            <a:r>
              <a:rPr lang="en-US" b="1">
                <a:effectLst/>
                <a:latin typeface="Segoe UI" panose="020B0502040204020203" pitchFamily="34" charset="0"/>
                <a:ea typeface="Calibri" panose="020F0502020204030204" pitchFamily="34" charset="0"/>
                <a:cs typeface="Segoe UI" panose="020B0502040204020203" pitchFamily="34" charset="0"/>
              </a:rPr>
              <a:t>customers and partners </a:t>
            </a:r>
            <a:r>
              <a:rPr lang="en-US">
                <a:effectLst/>
                <a:latin typeface="Segoe UI" panose="020B0502040204020203" pitchFamily="34" charset="0"/>
                <a:ea typeface="Calibri" panose="020F0502020204030204" pitchFamily="34" charset="0"/>
                <a:cs typeface="Segoe UI" panose="020B0502040204020203" pitchFamily="34" charset="0"/>
              </a:rPr>
              <a:t>better understand and manage their environmental impact. </a:t>
            </a:r>
          </a:p>
          <a:p>
            <a:pPr marL="171450" marR="0" indent="-171450">
              <a:lnSpc>
                <a:spcPct val="107000"/>
              </a:lnSpc>
              <a:spcBef>
                <a:spcPts val="0"/>
              </a:spcBef>
              <a:spcAft>
                <a:spcPts val="800"/>
              </a:spcAft>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indent="-171450">
              <a:lnSpc>
                <a:spcPct val="107000"/>
              </a:lnSpc>
              <a:spcBef>
                <a:spcPts val="0"/>
              </a:spcBef>
              <a:spcAft>
                <a:spcPts val="800"/>
              </a:spcAft>
              <a:buFont typeface="Arial" panose="020B0604020202020204" pitchFamily="34" charset="0"/>
              <a:buChar char="•"/>
            </a:pPr>
            <a:r>
              <a:rPr lang="en-US">
                <a:effectLst/>
                <a:latin typeface="Segoe UI" panose="020B0502040204020203" pitchFamily="34" charset="0"/>
                <a:ea typeface="Calibri" panose="020F0502020204030204" pitchFamily="34" charset="0"/>
                <a:cs typeface="Segoe UI" panose="020B0502040204020203" pitchFamily="34" charset="0"/>
              </a:rPr>
              <a:t>We will use our voice on climate-related </a:t>
            </a:r>
            <a:r>
              <a:rPr lang="en-US" b="1">
                <a:effectLst/>
                <a:latin typeface="Segoe UI" panose="020B0502040204020203" pitchFamily="34" charset="0"/>
                <a:ea typeface="Calibri" panose="020F0502020204030204" pitchFamily="34" charset="0"/>
                <a:cs typeface="Segoe UI" panose="020B0502040204020203" pitchFamily="34" charset="0"/>
              </a:rPr>
              <a:t>public policy </a:t>
            </a:r>
            <a:r>
              <a:rPr lang="en-US">
                <a:effectLst/>
                <a:latin typeface="Segoe UI" panose="020B0502040204020203" pitchFamily="34" charset="0"/>
                <a:ea typeface="Calibri" panose="020F0502020204030204" pitchFamily="34" charset="0"/>
                <a:cs typeface="Segoe UI" panose="020B0502040204020203" pitchFamily="34" charset="0"/>
              </a:rPr>
              <a:t>issues and support new policy initiatives to help us all move faster.</a:t>
            </a:r>
          </a:p>
          <a:p>
            <a:pPr marL="171450" marR="0" indent="-171450">
              <a:lnSpc>
                <a:spcPct val="107000"/>
              </a:lnSpc>
              <a:spcBef>
                <a:spcPts val="0"/>
              </a:spcBef>
              <a:spcAft>
                <a:spcPts val="800"/>
              </a:spcAft>
              <a:buFont typeface="Arial" panose="020B0604020202020204" pitchFamily="34" charset="0"/>
              <a:buChar char="•"/>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indent="-171450">
              <a:lnSpc>
                <a:spcPct val="107000"/>
              </a:lnSpc>
              <a:spcBef>
                <a:spcPts val="0"/>
              </a:spcBef>
              <a:spcAft>
                <a:spcPts val="800"/>
              </a:spcAft>
              <a:buFont typeface="Arial" panose="020B0604020202020204" pitchFamily="34" charset="0"/>
              <a:buChar char="•"/>
            </a:pPr>
            <a:r>
              <a:rPr lang="en-US">
                <a:effectLst/>
                <a:latin typeface="Segoe UI" panose="020B0502040204020203" pitchFamily="34" charset="0"/>
                <a:ea typeface="Calibri" panose="020F0502020204030204" pitchFamily="34" charset="0"/>
                <a:cs typeface="Segoe UI" panose="020B0502040204020203" pitchFamily="34" charset="0"/>
              </a:rPr>
              <a:t>As our most important asset, our </a:t>
            </a:r>
            <a:r>
              <a:rPr lang="en-US" b="1">
                <a:effectLst/>
                <a:latin typeface="Segoe UI" panose="020B0502040204020203" pitchFamily="34" charset="0"/>
                <a:ea typeface="Calibri" panose="020F0502020204030204" pitchFamily="34" charset="0"/>
                <a:cs typeface="Segoe UI" panose="020B0502040204020203" pitchFamily="34" charset="0"/>
              </a:rPr>
              <a:t>people</a:t>
            </a:r>
            <a:r>
              <a:rPr lang="en-US">
                <a:effectLst/>
                <a:latin typeface="Segoe UI" panose="020B0502040204020203" pitchFamily="34" charset="0"/>
                <a:ea typeface="Calibri" panose="020F0502020204030204" pitchFamily="34" charset="0"/>
                <a:cs typeface="Segoe UI" panose="020B0502040204020203" pitchFamily="34" charset="0"/>
              </a:rPr>
              <a:t> are the ones developing these technologies, and collectively they are a powerful voice for change. They have continued to push us in new directions, and we know that they’ll continue to do so.</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Of the four environmental areas where we are focused, </a:t>
            </a:r>
            <a:r>
              <a:rPr lang="en-US" b="1">
                <a:effectLst/>
                <a:latin typeface="Segoe UI" panose="020B0502040204020203" pitchFamily="34" charset="0"/>
                <a:ea typeface="Calibri" panose="020F0502020204030204" pitchFamily="34" charset="0"/>
                <a:cs typeface="Segoe UI" panose="020B0502040204020203" pitchFamily="34" charset="0"/>
              </a:rPr>
              <a:t>carbon</a:t>
            </a:r>
            <a:r>
              <a:rPr lang="en-US">
                <a:effectLst/>
                <a:latin typeface="Segoe UI" panose="020B0502040204020203" pitchFamily="34" charset="0"/>
                <a:ea typeface="Calibri" panose="020F0502020204030204" pitchFamily="34" charset="0"/>
                <a:cs typeface="Segoe UI" panose="020B0502040204020203" pitchFamily="34" charset="0"/>
              </a:rPr>
              <a:t> is the area where we’ve invested the most, and every industry has a carbon footprint that they will increasingly have to manage. </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a:effectLst/>
                <a:latin typeface="Segoe UI" panose="020B0502040204020203" pitchFamily="34" charset="0"/>
                <a:ea typeface="Calibri" panose="020F0502020204030204" pitchFamily="34" charset="0"/>
                <a:cs typeface="Segoe UI" panose="020B0502040204020203" pitchFamily="34" charset="0"/>
              </a:rPr>
              <a:t>We see </a:t>
            </a:r>
            <a:r>
              <a:rPr lang="en-US" b="1">
                <a:effectLst/>
                <a:latin typeface="Segoe UI" panose="020B0502040204020203" pitchFamily="34" charset="0"/>
                <a:ea typeface="Calibri" panose="020F0502020204030204" pitchFamily="34" charset="0"/>
                <a:cs typeface="Segoe UI" panose="020B0502040204020203" pitchFamily="34" charset="0"/>
              </a:rPr>
              <a:t>water</a:t>
            </a:r>
            <a:r>
              <a:rPr lang="en-US">
                <a:effectLst/>
                <a:latin typeface="Segoe UI" panose="020B0502040204020203" pitchFamily="34" charset="0"/>
                <a:ea typeface="Calibri" panose="020F0502020204030204" pitchFamily="34" charset="0"/>
                <a:cs typeface="Segoe UI" panose="020B0502040204020203" pitchFamily="34" charset="0"/>
              </a:rPr>
              <a:t> as inextricably linked to carbon since it’s often used to produce energy. It's a byproduct and a necessary ingredient for most industries, but it's also a necessary ingredient for life, which means conserving water in industry leaves more for people. Getting that balance right is important. </a:t>
            </a:r>
          </a:p>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a:effectLst/>
                <a:latin typeface="Segoe UI" panose="020B0502040204020203" pitchFamily="34" charset="0"/>
                <a:ea typeface="Calibri" panose="020F0502020204030204" pitchFamily="34" charset="0"/>
                <a:cs typeface="Segoe UI" panose="020B0502040204020203" pitchFamily="34" charset="0"/>
              </a:rPr>
              <a:t>It’s also important that we thoughtfully manage </a:t>
            </a:r>
            <a:r>
              <a:rPr lang="en-US" b="1">
                <a:effectLst/>
                <a:latin typeface="Segoe UI" panose="020B0502040204020203" pitchFamily="34" charset="0"/>
                <a:ea typeface="Calibri" panose="020F0502020204030204" pitchFamily="34" charset="0"/>
                <a:cs typeface="Segoe UI" panose="020B0502040204020203" pitchFamily="34" charset="0"/>
              </a:rPr>
              <a:t>ecosystems</a:t>
            </a:r>
            <a:r>
              <a:rPr lang="en-US">
                <a:effectLst/>
                <a:latin typeface="Segoe UI" panose="020B0502040204020203" pitchFamily="34" charset="0"/>
                <a:ea typeface="Calibri" panose="020F0502020204030204" pitchFamily="34" charset="0"/>
                <a:cs typeface="Segoe UI" panose="020B0502040204020203" pitchFamily="34" charset="0"/>
              </a:rPr>
              <a:t> and the land that we use, leveraging technology to help us better understand and interact with our planet sustainably. </a:t>
            </a:r>
          </a:p>
          <a:p>
            <a:pPr marL="171450" marR="0" lvl="0" indent="-171450">
              <a:lnSpc>
                <a:spcPct val="107000"/>
              </a:lnSpc>
              <a:spcBef>
                <a:spcPts val="0"/>
              </a:spcBef>
              <a:spcAft>
                <a:spcPts val="800"/>
              </a:spcAft>
              <a:buFont typeface="Arial" panose="020B0604020202020204" pitchFamily="34" charset="0"/>
              <a:buChar char="•"/>
              <a:tabLst>
                <a:tab pos="457200" algn="l"/>
              </a:tabLs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171450" marR="0" lvl="0" indent="-171450">
              <a:lnSpc>
                <a:spcPct val="107000"/>
              </a:lnSpc>
              <a:spcBef>
                <a:spcPts val="0"/>
              </a:spcBef>
              <a:spcAft>
                <a:spcPts val="800"/>
              </a:spcAft>
              <a:buFont typeface="Arial" panose="020B0604020202020204" pitchFamily="34" charset="0"/>
              <a:buChar char="•"/>
              <a:tabLst>
                <a:tab pos="457200" algn="l"/>
              </a:tabLst>
            </a:pPr>
            <a:r>
              <a:rPr lang="en-US">
                <a:effectLst/>
                <a:latin typeface="Segoe UI" panose="020B0502040204020203" pitchFamily="34" charset="0"/>
                <a:ea typeface="Calibri" panose="020F0502020204030204" pitchFamily="34" charset="0"/>
                <a:cs typeface="Segoe UI" panose="020B0502040204020203" pitchFamily="34" charset="0"/>
              </a:rPr>
              <a:t>And finally: </a:t>
            </a:r>
            <a:r>
              <a:rPr lang="en-US" b="1">
                <a:effectLst/>
                <a:latin typeface="Segoe UI" panose="020B0502040204020203" pitchFamily="34" charset="0"/>
                <a:ea typeface="Calibri" panose="020F0502020204030204" pitchFamily="34" charset="0"/>
                <a:cs typeface="Segoe UI" panose="020B0502040204020203" pitchFamily="34" charset="0"/>
              </a:rPr>
              <a:t>waste</a:t>
            </a:r>
            <a:r>
              <a:rPr lang="en-US">
                <a:effectLst/>
                <a:latin typeface="Segoe UI" panose="020B0502040204020203" pitchFamily="34" charset="0"/>
                <a:ea typeface="Calibri" panose="020F0502020204030204" pitchFamily="34" charset="0"/>
                <a:cs typeface="Segoe UI" panose="020B0502040204020203" pitchFamily="34" charset="0"/>
              </a:rPr>
              <a:t>. And really what we mean here is circular economy. For us, that means understanding every material we use as it is sourced, manufactured, operated, and managed all the way to its end of life – and prioritizing the most sustainable choices we can make throughout that cycle. </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Keep in mind, this approach and focus we’ve built doesn’t evolve overnight. It’s been a journey.</a:t>
            </a:r>
          </a:p>
          <a:p>
            <a:pPr marL="0" marR="0">
              <a:lnSpc>
                <a:spcPct val="107000"/>
              </a:lnSpc>
              <a:spcBef>
                <a:spcPts val="0"/>
              </a:spcBef>
              <a:spcAft>
                <a:spcPts val="800"/>
              </a:spcAft>
            </a:pPr>
            <a:endParaRPr lang="en-US">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800"/>
              </a:spcAft>
            </a:pPr>
            <a:r>
              <a:rPr lang="en-US">
                <a:effectLst/>
                <a:latin typeface="Segoe UI" panose="020B0502040204020203" pitchFamily="34" charset="0"/>
                <a:ea typeface="Calibri" panose="020F0502020204030204" pitchFamily="34" charset="0"/>
                <a:cs typeface="Segoe UI" panose="020B0502040204020203" pitchFamily="34" charset="0"/>
              </a:rPr>
              <a:t>&lt;CLICK&gt;</a:t>
            </a:r>
          </a:p>
          <a:p>
            <a:pPr marL="0" marR="0">
              <a:lnSpc>
                <a:spcPct val="107000"/>
              </a:lnSpc>
              <a:spcBef>
                <a:spcPts val="0"/>
              </a:spcBef>
              <a:spcAft>
                <a:spcPts val="0"/>
              </a:spcAft>
            </a:pPr>
            <a:endParaRPr lang="en-US">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5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defRPr/>
            </a:pP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So, in January 2020, we announced a bold commitment and detailed plan to operate with </a:t>
            </a:r>
            <a:r>
              <a:rPr lang="en-US" sz="1200" b="1"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100% renewable energy </a:t>
            </a: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by 2025 and be </a:t>
            </a:r>
            <a:r>
              <a:rPr lang="en-US" sz="1200" b="1"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carbon negative </a:t>
            </a:r>
            <a:r>
              <a:rPr lang="en-US" sz="1200" b="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by 2030. W</a:t>
            </a:r>
            <a:r>
              <a:rPr lang="en-US" sz="1200">
                <a:effectLst/>
                <a:latin typeface="Segoe UI" panose="020B0502040204020203" pitchFamily="34" charset="0"/>
                <a:ea typeface="Calibri" panose="020F0502020204030204" pitchFamily="34" charset="0"/>
                <a:cs typeface="Segoe UI" panose="020B0502040204020203" pitchFamily="34" charset="0"/>
              </a:rPr>
              <a:t>e built on that pledge with a series of industry-leading commitments to be a </a:t>
            </a:r>
            <a:r>
              <a:rPr lang="en-US" sz="1200" b="1">
                <a:effectLst/>
                <a:latin typeface="Segoe UI" panose="020B0502040204020203" pitchFamily="34" charset="0"/>
                <a:ea typeface="Calibri" panose="020F0502020204030204" pitchFamily="34" charset="0"/>
                <a:cs typeface="Segoe UI" panose="020B0502040204020203" pitchFamily="34" charset="0"/>
              </a:rPr>
              <a:t>water positive, zero waste </a:t>
            </a:r>
            <a:r>
              <a:rPr lang="en-US" sz="1200">
                <a:effectLst/>
                <a:latin typeface="Segoe UI" panose="020B0502040204020203" pitchFamily="34" charset="0"/>
                <a:ea typeface="Calibri" panose="020F0502020204030204" pitchFamily="34" charset="0"/>
                <a:cs typeface="Segoe UI" panose="020B0502040204020203" pitchFamily="34" charset="0"/>
              </a:rPr>
              <a:t>company by 2030, and develop a new </a:t>
            </a:r>
            <a:r>
              <a:rPr lang="en-US" sz="1200" b="1">
                <a:effectLst/>
                <a:latin typeface="Segoe UI" panose="020B0502040204020203" pitchFamily="34" charset="0"/>
                <a:ea typeface="Calibri" panose="020F0502020204030204" pitchFamily="34" charset="0"/>
                <a:cs typeface="Segoe UI" panose="020B0502040204020203" pitchFamily="34" charset="0"/>
              </a:rPr>
              <a:t>Planetary Computer </a:t>
            </a:r>
            <a:r>
              <a:rPr lang="en-US" sz="1200">
                <a:effectLst/>
                <a:latin typeface="Segoe UI" panose="020B0502040204020203" pitchFamily="34" charset="0"/>
                <a:ea typeface="Calibri" panose="020F0502020204030204" pitchFamily="34" charset="0"/>
                <a:cs typeface="Segoe UI" panose="020B0502040204020203" pitchFamily="34" charset="0"/>
              </a:rPr>
              <a:t>to better monitor, model, and manage the world’s ecosystems and protect more land than we use.</a:t>
            </a:r>
            <a:r>
              <a:rPr lang="en-US" sz="1200">
                <a:latin typeface="Segoe UI" panose="020B0502040204020203" pitchFamily="34" charset="0"/>
                <a:ea typeface="Calibri" panose="020F0502020204030204" pitchFamily="34" charset="0"/>
                <a:cs typeface="Segoe UI" panose="020B0502040204020203" pitchFamily="34" charset="0"/>
              </a:rPr>
              <a:t> </a:t>
            </a:r>
            <a:endParaRPr lang="en-US" sz="120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7000"/>
              </a:lnSpc>
              <a:spcBef>
                <a:spcPts val="0"/>
              </a:spcBef>
              <a:spcAft>
                <a:spcPts val="0"/>
              </a:spcAft>
              <a:buFont typeface="Arial" panose="020B0604020202020204" pitchFamily="34" charset="0"/>
              <a:buNone/>
            </a:pPr>
            <a:endPar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200">
                <a:solidFill>
                  <a:srgbClr val="000000"/>
                </a:solidFill>
                <a:latin typeface="Segoe UI" panose="020B0502040204020203" pitchFamily="34" charset="0"/>
                <a:ea typeface="Times New Roman" panose="02020603050405020304" pitchFamily="18" charset="0"/>
                <a:cs typeface="Segoe UI" panose="020B0502040204020203" pitchFamily="34" charset="0"/>
              </a:rPr>
              <a:t>Across the company, our teams are driving these ambitious goals internally – and helping set best practices and new standards for businesses around the world. </a:t>
            </a:r>
          </a:p>
          <a:p>
            <a:pPr>
              <a:lnSpc>
                <a:spcPct val="107000"/>
              </a:lnSpc>
              <a:buFont typeface="Arial" panose="020B0604020202020204" pitchFamily="34" charset="0"/>
            </a:pPr>
            <a:endPar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a:lnSpc>
                <a:spcPct val="107000"/>
              </a:lnSpc>
              <a:buFont typeface="Arial" panose="020B0604020202020204" pitchFamily="34" charset="0"/>
            </a:pP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For </a:t>
            </a:r>
            <a:r>
              <a:rPr lang="en-US" sz="1200">
                <a:solidFill>
                  <a:srgbClr val="000000"/>
                </a:solidFill>
                <a:latin typeface="Segoe UI" panose="020B0502040204020203" pitchFamily="34" charset="0"/>
                <a:ea typeface="Times New Roman" panose="02020603050405020304" pitchFamily="18" charset="0"/>
                <a:cs typeface="Segoe UI" panose="020B0502040204020203" pitchFamily="34" charset="0"/>
              </a:rPr>
              <a:t>our </a:t>
            </a: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corporate sustainability commitments to make the broadest impact, we need to ensure that the world is working from a common taxonomy and common units and methods of measurement. </a:t>
            </a:r>
            <a:r>
              <a:rPr lang="en-US" sz="1200">
                <a:solidFill>
                  <a:srgbClr val="000000"/>
                </a:solidFill>
                <a:latin typeface="Segoe UI" panose="020B0502040204020203" pitchFamily="34" charset="0"/>
                <a:ea typeface="Times New Roman" panose="02020603050405020304" pitchFamily="18" charset="0"/>
                <a:cs typeface="Segoe UI" panose="020B0502040204020203" pitchFamily="34" charset="0"/>
              </a:rPr>
              <a:t>We’re targeting </a:t>
            </a: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2030 as </a:t>
            </a:r>
            <a:r>
              <a:rPr lang="en-US" sz="1200">
                <a:solidFill>
                  <a:srgbClr val="000000"/>
                </a:solidFill>
                <a:latin typeface="Segoe UI" panose="020B0502040204020203" pitchFamily="34" charset="0"/>
                <a:ea typeface="Times New Roman" panose="02020603050405020304" pitchFamily="18" charset="0"/>
                <a:cs typeface="Segoe UI" panose="020B0502040204020203" pitchFamily="34" charset="0"/>
              </a:rPr>
              <a:t>a</a:t>
            </a: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milestone for standardizing digitized sustainability data.</a:t>
            </a:r>
            <a:r>
              <a:rPr lang="en-US" sz="1200">
                <a:solidFill>
                  <a:srgbClr val="000000"/>
                </a:solidFill>
                <a:latin typeface="Segoe UI" panose="020B0502040204020203" pitchFamily="34" charset="0"/>
                <a:ea typeface="Times New Roman" panose="02020603050405020304" pitchFamily="18" charset="0"/>
                <a:cs typeface="Segoe UI" panose="020B0502040204020203" pitchFamily="34" charset="0"/>
              </a:rPr>
              <a:t> </a:t>
            </a:r>
            <a:endPar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0"/>
              </a:spcBef>
              <a:spcAft>
                <a:spcPts val="0"/>
              </a:spcAft>
            </a:pPr>
            <a:r>
              <a:rPr lang="en-US" sz="1200" kern="120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1200">
              <a:effectLst/>
              <a:latin typeface="Segoe UI" panose="020B0502040204020203" pitchFamily="34" charset="0"/>
              <a:ea typeface="Calibri" panose="020F0502020204030204" pitchFamily="34" charset="0"/>
              <a:cs typeface="Segoe UI" panose="020B0502040204020203" pitchFamily="34" charset="0"/>
            </a:endParaRPr>
          </a:p>
          <a:p>
            <a:pPr algn="l"/>
            <a:r>
              <a:rPr lang="en-US" sz="1200" b="0">
                <a:latin typeface="Segoe UI" panose="020B0502040204020203" pitchFamily="34" charset="0"/>
                <a:cs typeface="Segoe UI" panose="020B0502040204020203" pitchFamily="34" charset="0"/>
              </a:rPr>
              <a:t>&lt;CLICK&gt;</a:t>
            </a:r>
          </a:p>
          <a:p>
            <a:pPr algn="l"/>
            <a:endParaRPr lang="en-US" sz="1200" b="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005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2000"/>
              </a:spcAft>
              <a:buClrTx/>
              <a:buSzTx/>
              <a:buFontTx/>
              <a:buNone/>
              <a:tabLst/>
              <a:defRPr/>
            </a:pPr>
            <a:r>
              <a:rPr lang="en-US" sz="1200" b="0" spc="0">
                <a:latin typeface="Segoe UI" panose="020B0502040204020203" pitchFamily="34" charset="0"/>
                <a:cs typeface="Segoe UI" panose="020B0502040204020203" pitchFamily="34" charset="0"/>
              </a:rPr>
              <a:t>And soon… Microsoft will be launching the new </a:t>
            </a:r>
            <a:r>
              <a:rPr lang="en-US" sz="1200" b="1" spc="0">
                <a:latin typeface="Segoe UI" panose="020B0502040204020203" pitchFamily="34" charset="0"/>
                <a:cs typeface="Segoe UI" panose="020B0502040204020203" pitchFamily="34" charset="0"/>
              </a:rPr>
              <a:t>Microsoft Cloud for Sustainability</a:t>
            </a:r>
            <a:r>
              <a:rPr lang="en-US" sz="1200" b="0" spc="0">
                <a:latin typeface="Segoe UI" panose="020B0502040204020203" pitchFamily="34" charset="0"/>
                <a:cs typeface="Segoe UI" panose="020B0502040204020203" pitchFamily="34" charset="0"/>
              </a:rPr>
              <a:t>, providing comprehensive, integrated, and automated sustainability management for organizations at any stage of the sustainability journey. It’s designed</a:t>
            </a:r>
            <a:r>
              <a:rPr lang="en-US" sz="1200">
                <a:effectLst/>
                <a:latin typeface="Segoe UI" panose="020B0502040204020203" pitchFamily="34" charset="0"/>
                <a:ea typeface="Calibri" panose="020F0502020204030204" pitchFamily="34" charset="0"/>
                <a:cs typeface="Segoe UI" panose="020B0502040204020203" pitchFamily="34" charset="0"/>
              </a:rPr>
              <a:t> to streamline the process for businesses to </a:t>
            </a:r>
            <a:r>
              <a:rPr lang="en-US" sz="1200" b="1">
                <a:effectLst/>
                <a:latin typeface="Segoe UI" panose="020B0502040204020203" pitchFamily="34" charset="0"/>
                <a:ea typeface="Calibri" panose="020F0502020204030204" pitchFamily="34" charset="0"/>
                <a:cs typeface="Segoe UI" panose="020B0502040204020203" pitchFamily="34" charset="0"/>
              </a:rPr>
              <a:t>collect</a:t>
            </a:r>
            <a:r>
              <a:rPr lang="en-US" sz="1200">
                <a:effectLst/>
                <a:latin typeface="Segoe UI" panose="020B0502040204020203" pitchFamily="34" charset="0"/>
                <a:ea typeface="Calibri" panose="020F0502020204030204" pitchFamily="34" charset="0"/>
                <a:cs typeface="Segoe UI" panose="020B0502040204020203" pitchFamily="34" charset="0"/>
              </a:rPr>
              <a:t> data, </a:t>
            </a:r>
            <a:r>
              <a:rPr lang="en-US" sz="1200" b="1">
                <a:effectLst/>
                <a:latin typeface="Segoe UI" panose="020B0502040204020203" pitchFamily="34" charset="0"/>
                <a:ea typeface="Calibri" panose="020F0502020204030204" pitchFamily="34" charset="0"/>
                <a:cs typeface="Segoe UI" panose="020B0502040204020203" pitchFamily="34" charset="0"/>
              </a:rPr>
              <a:t>analyze</a:t>
            </a:r>
            <a:r>
              <a:rPr lang="en-US" sz="1200">
                <a:effectLst/>
                <a:latin typeface="Segoe UI" panose="020B0502040204020203" pitchFamily="34" charset="0"/>
                <a:ea typeface="Calibri" panose="020F0502020204030204" pitchFamily="34" charset="0"/>
                <a:cs typeface="Segoe UI" panose="020B0502040204020203" pitchFamily="34" charset="0"/>
              </a:rPr>
              <a:t> data, and turn </a:t>
            </a:r>
            <a:r>
              <a:rPr lang="en-US" sz="1200" b="1">
                <a:effectLst/>
                <a:latin typeface="Segoe UI" panose="020B0502040204020203" pitchFamily="34" charset="0"/>
                <a:ea typeface="Calibri" panose="020F0502020204030204" pitchFamily="34" charset="0"/>
                <a:cs typeface="Segoe UI" panose="020B0502040204020203" pitchFamily="34" charset="0"/>
              </a:rPr>
              <a:t>insights into action</a:t>
            </a:r>
            <a:r>
              <a:rPr lang="en-US" sz="1200">
                <a:effectLst/>
                <a:latin typeface="Segoe UI" panose="020B0502040204020203" pitchFamily="34" charset="0"/>
                <a:ea typeface="Calibri" panose="020F0502020204030204" pitchFamily="34" charset="0"/>
                <a:cs typeface="Segoe UI" panose="020B0502040204020203" pitchFamily="34" charset="0"/>
              </a:rPr>
              <a:t>. </a:t>
            </a:r>
            <a:endParaRPr lang="en-US" sz="1200" b="0" spc="0">
              <a:effectLst/>
              <a:latin typeface="Segoe UI" panose="020B0502040204020203" pitchFamily="34" charset="0"/>
              <a:cs typeface="Segoe UI" panose="020B0502040204020203" pitchFamily="34" charset="0"/>
            </a:endParaRPr>
          </a:p>
          <a:p>
            <a:pPr>
              <a:spcAft>
                <a:spcPts val="2000"/>
              </a:spcAft>
              <a:defRPr/>
            </a:pPr>
            <a:endParaRPr lang="en-US" sz="1200" b="0" spc="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2000"/>
              </a:spcAft>
              <a:buClrTx/>
              <a:buSzTx/>
              <a:buFontTx/>
              <a:buNone/>
              <a:tabLst/>
              <a:defRPr/>
            </a:pPr>
            <a:r>
              <a:rPr lang="en-US" sz="1200" b="0" spc="0">
                <a:latin typeface="Segoe UI" panose="020B0502040204020203" pitchFamily="34" charset="0"/>
                <a:cs typeface="Segoe UI" panose="020B0502040204020203" pitchFamily="34" charset="0"/>
              </a:rPr>
              <a:t>&lt;CLICK&gt;</a:t>
            </a:r>
          </a:p>
          <a:p>
            <a:pPr>
              <a:spcAft>
                <a:spcPts val="2000"/>
              </a:spcAft>
              <a:defRPr/>
            </a:pPr>
            <a:endParaRPr lang="en-US" sz="1200" b="0" spc="0">
              <a:latin typeface="Segoe UI" panose="020B0502040204020203" pitchFamily="34" charset="0"/>
              <a:cs typeface="Segoe UI" panose="020B0502040204020203" pitchFamily="34" charset="0"/>
            </a:endParaRPr>
          </a:p>
          <a:p>
            <a:pPr>
              <a:spcAft>
                <a:spcPts val="2000"/>
              </a:spcAft>
              <a:defRPr/>
            </a:pPr>
            <a:r>
              <a:rPr lang="en-US" sz="1200" b="0" spc="0">
                <a:latin typeface="Segoe UI" panose="020B0502040204020203" pitchFamily="34" charset="0"/>
                <a:cs typeface="Segoe UI" panose="020B0502040204020203" pitchFamily="34" charset="0"/>
              </a:rPr>
              <a:t>The new Microsoft Cloud for Sustainability will enable you to more effectively </a:t>
            </a:r>
            <a:r>
              <a:rPr lang="en-US" sz="1200" b="1" spc="0">
                <a:latin typeface="Segoe UI" panose="020B0502040204020203" pitchFamily="34" charset="0"/>
                <a:cs typeface="Segoe UI" panose="020B0502040204020203" pitchFamily="34" charset="0"/>
              </a:rPr>
              <a:t>record, report, and reduce your emissions </a:t>
            </a:r>
            <a:r>
              <a:rPr lang="en-US" sz="1200" b="0" spc="0">
                <a:latin typeface="Segoe UI" panose="020B0502040204020203" pitchFamily="34" charset="0"/>
                <a:cs typeface="Segoe UI" panose="020B0502040204020203" pitchFamily="34" charset="0"/>
              </a:rPr>
              <a:t>on a path to net zero, with </a:t>
            </a:r>
            <a:r>
              <a:rPr lang="en-US" b="0" spc="0">
                <a:latin typeface="Segoe UI" panose="020B0502040204020203" pitchFamily="34" charset="0"/>
                <a:cs typeface="Segoe UI" panose="020B0502040204020203" pitchFamily="34" charset="0"/>
              </a:rPr>
              <a:t>future plans to support</a:t>
            </a:r>
            <a:r>
              <a:rPr lang="en-US">
                <a:latin typeface="Segoe UI" panose="020B0502040204020203" pitchFamily="34" charset="0"/>
                <a:cs typeface="Segoe UI" panose="020B0502040204020203" pitchFamily="34" charset="0"/>
              </a:rPr>
              <a:t> </a:t>
            </a:r>
            <a:r>
              <a:rPr lang="en-US" b="0" spc="0">
                <a:latin typeface="Segoe UI" panose="020B0502040204020203" pitchFamily="34" charset="0"/>
                <a:cs typeface="Segoe UI" panose="020B0502040204020203" pitchFamily="34" charset="0"/>
              </a:rPr>
              <a:t>water and waste tracking</a:t>
            </a:r>
            <a:r>
              <a:rPr lang="en-US" sz="1200" b="0" spc="0">
                <a:latin typeface="Segoe UI" panose="020B0502040204020203" pitchFamily="34" charset="0"/>
                <a:cs typeface="Segoe UI" panose="020B0502040204020203" pitchFamily="34" charset="0"/>
              </a:rPr>
              <a:t>. </a:t>
            </a:r>
          </a:p>
          <a:p>
            <a:pPr>
              <a:spcAft>
                <a:spcPts val="2000"/>
              </a:spcAft>
              <a:defRPr/>
            </a:pPr>
            <a:endParaRPr lang="en-US" sz="1200" b="0" spc="0">
              <a:latin typeface="Segoe UI" panose="020B0502040204020203" pitchFamily="34" charset="0"/>
              <a:cs typeface="Segoe UI" panose="020B0502040204020203" pitchFamily="34" charset="0"/>
            </a:endParaRPr>
          </a:p>
          <a:p>
            <a:pPr>
              <a:spcAft>
                <a:spcPts val="2000"/>
              </a:spcAft>
              <a:defRPr/>
            </a:pPr>
            <a:r>
              <a:rPr lang="en-US" sz="1200">
                <a:latin typeface="Segoe UI" panose="020B0502040204020203" pitchFamily="34" charset="0"/>
                <a:cs typeface="Segoe UI" panose="020B0502040204020203" pitchFamily="34" charset="0"/>
              </a:rPr>
              <a:t>The Microsoft Cloud for Sustainability is a SaaS-based offering </a:t>
            </a:r>
            <a:r>
              <a:rPr lang="en-US" sz="1200" b="0" spc="0">
                <a:latin typeface="Segoe UI" panose="020B0502040204020203" pitchFamily="34" charset="0"/>
                <a:cs typeface="Segoe UI" panose="020B0502040204020203" pitchFamily="34" charset="0"/>
              </a:rPr>
              <a:t>that:</a:t>
            </a:r>
          </a:p>
          <a:p>
            <a:pPr marL="171450" indent="-171450">
              <a:spcAft>
                <a:spcPts val="2000"/>
              </a:spcAft>
              <a:buFont typeface="Arial,Sans-Serif"/>
              <a:buChar char="•"/>
              <a:defRPr/>
            </a:pPr>
            <a:r>
              <a:rPr lang="en-US" sz="1200">
                <a:latin typeface="Segoe UI" panose="020B0502040204020203" pitchFamily="34" charset="0"/>
                <a:cs typeface="Segoe UI" panose="020B0502040204020203" pitchFamily="34" charset="0"/>
              </a:rPr>
              <a:t>connects </a:t>
            </a:r>
            <a:r>
              <a:rPr lang="en-US" sz="1200" b="0" spc="0">
                <a:latin typeface="Segoe UI" panose="020B0502040204020203" pitchFamily="34" charset="0"/>
                <a:cs typeface="Segoe UI" panose="020B0502040204020203" pitchFamily="34" charset="0"/>
              </a:rPr>
              <a:t>to real-time data sources,</a:t>
            </a:r>
            <a:r>
              <a:rPr lang="en-US" sz="1200">
                <a:latin typeface="Segoe UI" panose="020B0502040204020203" pitchFamily="34" charset="0"/>
                <a:cs typeface="Segoe UI" panose="020B0502040204020203" pitchFamily="34" charset="0"/>
              </a:rPr>
              <a:t> </a:t>
            </a:r>
            <a:endParaRPr lang="en-US" sz="1200" b="0" spc="0">
              <a:latin typeface="Segoe UI" panose="020B0502040204020203" pitchFamily="34" charset="0"/>
              <a:cs typeface="Segoe UI" panose="020B0502040204020203" pitchFamily="34" charset="0"/>
            </a:endParaRPr>
          </a:p>
          <a:p>
            <a:pPr marL="171450" indent="-171450">
              <a:spcAft>
                <a:spcPts val="2000"/>
              </a:spcAft>
              <a:buFont typeface="Arial,Sans-Serif"/>
              <a:buChar char="•"/>
              <a:defRPr/>
            </a:pPr>
            <a:r>
              <a:rPr lang="en-US" sz="1200">
                <a:latin typeface="Segoe UI" panose="020B0502040204020203" pitchFamily="34" charset="0"/>
                <a:cs typeface="Segoe UI" panose="020B0502040204020203" pitchFamily="34" charset="0"/>
              </a:rPr>
              <a:t>accelerates </a:t>
            </a:r>
            <a:r>
              <a:rPr lang="en-US" sz="1200" b="0" spc="0">
                <a:latin typeface="Segoe UI" panose="020B0502040204020203" pitchFamily="34" charset="0"/>
                <a:cs typeface="Segoe UI" panose="020B0502040204020203" pitchFamily="34" charset="0"/>
              </a:rPr>
              <a:t>data integration and reporting,</a:t>
            </a:r>
            <a:r>
              <a:rPr lang="en-US" sz="1200">
                <a:latin typeface="Segoe UI" panose="020B0502040204020203" pitchFamily="34" charset="0"/>
                <a:cs typeface="Segoe UI" panose="020B0502040204020203" pitchFamily="34" charset="0"/>
              </a:rPr>
              <a:t> </a:t>
            </a:r>
            <a:endParaRPr lang="en-US" sz="1200" b="0" spc="0">
              <a:latin typeface="Segoe UI" panose="020B0502040204020203" pitchFamily="34" charset="0"/>
              <a:cs typeface="Segoe UI" panose="020B0502040204020203" pitchFamily="34" charset="0"/>
            </a:endParaRPr>
          </a:p>
          <a:p>
            <a:pPr marL="171450" indent="-171450">
              <a:spcAft>
                <a:spcPts val="2000"/>
              </a:spcAft>
              <a:buFont typeface="Arial,Sans-Serif"/>
              <a:buChar char="•"/>
              <a:defRPr/>
            </a:pPr>
            <a:r>
              <a:rPr lang="en-US" sz="1200">
                <a:latin typeface="Segoe UI" panose="020B0502040204020203" pitchFamily="34" charset="0"/>
                <a:cs typeface="Segoe UI" panose="020B0502040204020203" pitchFamily="34" charset="0"/>
              </a:rPr>
              <a:t>provides </a:t>
            </a:r>
            <a:r>
              <a:rPr lang="en-US" sz="1200" b="0" spc="0">
                <a:latin typeface="Segoe UI" panose="020B0502040204020203" pitchFamily="34" charset="0"/>
                <a:cs typeface="Segoe UI" panose="020B0502040204020203" pitchFamily="34" charset="0"/>
              </a:rPr>
              <a:t>accurate carbon accounting,</a:t>
            </a:r>
            <a:r>
              <a:rPr lang="en-US" sz="1200">
                <a:latin typeface="Segoe UI" panose="020B0502040204020203" pitchFamily="34" charset="0"/>
                <a:cs typeface="Segoe UI" panose="020B0502040204020203" pitchFamily="34" charset="0"/>
              </a:rPr>
              <a:t> </a:t>
            </a:r>
            <a:endParaRPr lang="en-US" sz="1200" b="0" spc="0">
              <a:latin typeface="Segoe UI" panose="020B0502040204020203" pitchFamily="34" charset="0"/>
              <a:cs typeface="Segoe UI" panose="020B0502040204020203" pitchFamily="34" charset="0"/>
            </a:endParaRPr>
          </a:p>
          <a:p>
            <a:pPr marL="171450" indent="-171450">
              <a:spcAft>
                <a:spcPts val="2000"/>
              </a:spcAft>
              <a:buFont typeface="Arial,Sans-Serif"/>
              <a:buChar char="•"/>
              <a:defRPr/>
            </a:pPr>
            <a:r>
              <a:rPr lang="en-US" sz="1200">
                <a:latin typeface="Segoe UI" panose="020B0502040204020203" pitchFamily="34" charset="0"/>
                <a:cs typeface="Segoe UI" panose="020B0502040204020203" pitchFamily="34" charset="0"/>
              </a:rPr>
              <a:t>shows </a:t>
            </a:r>
            <a:r>
              <a:rPr lang="en-US" sz="1200" b="0" spc="0">
                <a:latin typeface="Segoe UI" panose="020B0502040204020203" pitchFamily="34" charset="0"/>
                <a:cs typeface="Segoe UI" panose="020B0502040204020203" pitchFamily="34" charset="0"/>
              </a:rPr>
              <a:t>performance against goals, and</a:t>
            </a:r>
            <a:r>
              <a:rPr lang="en-US" sz="1200">
                <a:latin typeface="Segoe UI" panose="020B0502040204020203" pitchFamily="34" charset="0"/>
                <a:cs typeface="Segoe UI" panose="020B0502040204020203" pitchFamily="34" charset="0"/>
              </a:rPr>
              <a:t> </a:t>
            </a:r>
            <a:endParaRPr lang="en-US" sz="1200" b="0" spc="0">
              <a:latin typeface="Segoe UI" panose="020B0502040204020203" pitchFamily="34" charset="0"/>
              <a:cs typeface="Segoe UI" panose="020B0502040204020203" pitchFamily="34" charset="0"/>
            </a:endParaRPr>
          </a:p>
          <a:p>
            <a:pPr marL="171450" indent="-171450">
              <a:spcAft>
                <a:spcPts val="2000"/>
              </a:spcAft>
              <a:buFont typeface="Arial,Sans-Serif"/>
              <a:buChar char="•"/>
              <a:defRPr/>
            </a:pPr>
            <a:r>
              <a:rPr lang="en-US" sz="1200">
                <a:latin typeface="Segoe UI" panose="020B0502040204020203" pitchFamily="34" charset="0"/>
                <a:cs typeface="Segoe UI" panose="020B0502040204020203" pitchFamily="34" charset="0"/>
              </a:rPr>
              <a:t>provides </a:t>
            </a:r>
            <a:r>
              <a:rPr lang="en-US" sz="1200" b="0" spc="0">
                <a:latin typeface="Segoe UI" panose="020B0502040204020203" pitchFamily="34" charset="0"/>
                <a:cs typeface="Segoe UI" panose="020B0502040204020203" pitchFamily="34" charset="0"/>
              </a:rPr>
              <a:t>intelligent insights to enable any organization to take more effective action on sustainability.</a:t>
            </a:r>
            <a:r>
              <a:rPr lang="en-US" sz="1200">
                <a:latin typeface="Segoe UI" panose="020B0502040204020203" pitchFamily="34" charset="0"/>
                <a:cs typeface="Segoe UI" panose="020B0502040204020203" pitchFamily="34" charset="0"/>
              </a:rPr>
              <a:t> </a:t>
            </a:r>
          </a:p>
          <a:p>
            <a:pPr>
              <a:spcAft>
                <a:spcPts val="2000"/>
              </a:spcAft>
              <a:defRPr/>
            </a:pPr>
            <a:endParaRPr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a:defRPr/>
            </a:pPr>
            <a:r>
              <a:rPr lang="en-US" sz="1200">
                <a:latin typeface="Segoe UI" panose="020B0502040204020203" pitchFamily="34" charset="0"/>
                <a:cs typeface="Segoe UI" panose="020B0502040204020203" pitchFamily="34" charset="0"/>
              </a:rPr>
              <a:t>Go to </a:t>
            </a:r>
            <a:r>
              <a:rPr lang="en-US" sz="1200" b="1">
                <a:latin typeface="Segoe UI" panose="020B0502040204020203" pitchFamily="34" charset="0"/>
                <a:cs typeface="Segoe UI" panose="020B0502040204020203" pitchFamily="34" charset="0"/>
              </a:rPr>
              <a:t>Microsoft.com/sustainability </a:t>
            </a:r>
            <a:r>
              <a:rPr lang="en-US" sz="1200">
                <a:latin typeface="Segoe UI" panose="020B0502040204020203" pitchFamily="34" charset="0"/>
                <a:cs typeface="Segoe UI" panose="020B0502040204020203" pitchFamily="34" charset="0"/>
              </a:rPr>
              <a:t>to sign up for ongoing updates—particularly about how this will help you accelerate your net zero goals.</a:t>
            </a:r>
          </a:p>
          <a:p>
            <a:pPr>
              <a:defRPr/>
            </a:pPr>
            <a:endParaRPr kumimoji="0"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22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svg"/><Relationship Id="rId2" Type="http://schemas.openxmlformats.org/officeDocument/2006/relationships/image" Target="../media/image9.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1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 Id="rId5" Type="http://schemas.openxmlformats.org/officeDocument/2006/relationships/image" Target="../media/image6.emf"/><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9468-82ED-D16C-F51E-03EDFD4F47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CC102-502B-524A-F8FB-4831D6C5A0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036C6B-511E-EDF8-5316-5E41C518A3AF}"/>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1A422091-13FF-313A-9C38-50D3C6BBE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A5739B-D5D5-E1F4-8949-3A60EF519463}"/>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234498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4D9EA-9C68-4B0D-1344-7F31F1607F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E96D4C-D29F-25FE-F004-FAEC44112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856B9-26ED-913A-D2AC-7AF59E6FFAA0}"/>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4E9CBE0C-0196-652F-F657-3B7592B0E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31E39-EF96-1CBB-7DE4-BD0FE8F14078}"/>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395027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380A7C-B8E2-F50E-8197-6A2609BD9E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D4D997-7CFA-08CB-4C44-E0EDF8C6FF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7263A-EF5C-7CA1-B867-485CA6D6D71F}"/>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5BF9F841-8A09-5462-5782-075C07070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CA4F1-C421-3CA1-6B62-E92CF51846ED}"/>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2427067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A person wearing a suit and tie with their computer.&#10;&#10;Description automatically generated">
            <a:extLst>
              <a:ext uri="{FF2B5EF4-FFF2-40B4-BE49-F238E27FC236}">
                <a16:creationId xmlns:a16="http://schemas.microsoft.com/office/drawing/2014/main" id="{A1E570EB-ACD5-4C1B-8CC4-9F9515D25F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0603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77910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099"/>
            <a:ext cx="11018838" cy="1080296"/>
          </a:xfrm>
        </p:spPr>
        <p:txBody>
          <a:bodyPr/>
          <a:lstStyle>
            <a:lvl1pPr>
              <a:defRPr sz="1800"/>
            </a:lvl1pPr>
            <a:lvl2pPr>
              <a:defRPr sz="11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952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099"/>
            <a:ext cx="6119254" cy="1080296"/>
          </a:xfrm>
        </p:spPr>
        <p:txBody>
          <a:bodyPr/>
          <a:lstStyle>
            <a:lvl1pPr>
              <a:defRPr sz="1800"/>
            </a:lvl1pPr>
            <a:lvl2pPr>
              <a:defRPr sz="11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818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144929"/>
          </a:xfrm>
        </p:spPr>
        <p:txBody>
          <a:bodyPr wrap="square">
            <a:spAutoFit/>
          </a:bodyPr>
          <a:lstStyle>
            <a:lvl1pPr marL="0" indent="0">
              <a:buNone/>
              <a:defRPr sz="1800"/>
            </a:lvl1pPr>
            <a:lvl2pPr marL="228600" indent="0">
              <a:buNone/>
              <a:defRPr sz="1400"/>
            </a:lvl2pPr>
            <a:lvl3pPr marL="457200" indent="0">
              <a:buNone/>
              <a:defRPr sz="1100"/>
            </a:lvl3pPr>
            <a:lvl4pPr marL="685800" indent="0">
              <a:buNone/>
              <a:defRPr sz="105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385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144929"/>
          </a:xfrm>
        </p:spPr>
        <p:txBody>
          <a:bodyPr/>
          <a:lstStyle>
            <a:lvl1pPr>
              <a:defRPr sz="18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144929"/>
          </a:xfrm>
        </p:spPr>
        <p:txBody>
          <a:bodyPr/>
          <a:lstStyle>
            <a:lvl1pPr>
              <a:defRPr sz="1800"/>
            </a:lvl1pPr>
            <a:lvl2pPr>
              <a:defRPr sz="14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782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0630" cy="1058751"/>
          </a:xfrm>
        </p:spPr>
        <p:txBody>
          <a:bodyPr wrap="square">
            <a:spAutoFit/>
          </a:bodyPr>
          <a:lstStyle>
            <a:lvl1pPr marL="0" indent="0">
              <a:spcBef>
                <a:spcPts val="1224"/>
              </a:spcBef>
              <a:buClr>
                <a:schemeClr val="tx1"/>
              </a:buClr>
              <a:buFont typeface="Wingdings" panose="05000000000000000000" pitchFamily="2" charset="2"/>
              <a:buNone/>
              <a:defRPr sz="16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200" b="0"/>
            </a:lvl2pPr>
            <a:lvl3pPr marL="450850" indent="0">
              <a:buFont typeface="Wingdings" panose="05000000000000000000" pitchFamily="2" charset="2"/>
              <a:buNone/>
              <a:tabLst/>
              <a:defRPr sz="1050" b="0"/>
            </a:lvl3pPr>
            <a:lvl4pPr marL="652462" indent="0">
              <a:buFont typeface="Wingdings" panose="05000000000000000000" pitchFamily="2" charset="2"/>
              <a:buNone/>
              <a:defRPr sz="1000" b="0"/>
            </a:lvl4pPr>
            <a:lvl5pPr marL="854075" indent="0">
              <a:buFont typeface="Wingdings" panose="05000000000000000000" pitchFamily="2" charset="2"/>
              <a:buNone/>
              <a:tabLst/>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49518"/>
          </a:xfrm>
        </p:spPr>
        <p:txBody>
          <a:bodyPr wrap="square">
            <a:spAutoFit/>
          </a:bodyPr>
          <a:lstStyle>
            <a:lvl1pPr marL="0" indent="0">
              <a:spcBef>
                <a:spcPts val="1224"/>
              </a:spcBef>
              <a:buClr>
                <a:schemeClr val="tx1"/>
              </a:buClr>
              <a:buFont typeface="Wingdings" panose="05000000000000000000" pitchFamily="2" charset="2"/>
              <a:buNone/>
              <a:defRPr sz="16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200" b="0"/>
            </a:lvl2pPr>
            <a:lvl3pPr marL="450850" indent="0">
              <a:buFont typeface="Wingdings" panose="05000000000000000000" pitchFamily="2" charset="2"/>
              <a:buNone/>
              <a:tabLst/>
              <a:defRPr sz="1050" b="0"/>
            </a:lvl3pPr>
            <a:lvl4pPr marL="652462" indent="0">
              <a:buFont typeface="Wingdings" panose="05000000000000000000" pitchFamily="2" charset="2"/>
              <a:buNone/>
              <a:defRPr sz="1000" b="0"/>
            </a:lvl4pPr>
            <a:lvl5pPr marL="854075" indent="0">
              <a:buFont typeface="Wingdings" panose="05000000000000000000" pitchFamily="2" charset="2"/>
              <a:buNone/>
              <a:tabLst/>
              <a:defRPr sz="1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146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2260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8E48-1580-9480-FE19-D96965C6C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C4F14-E65A-EB6F-1D1C-EF7608DA9C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10A44-0BA7-DE83-3B85-B786A26C96AD}"/>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AB5721A3-C770-8F94-93EB-1F5CF0A6F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F616E-9F34-C1F1-787E-CADC396BC0A3}"/>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3037980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4984981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4305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57525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99222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7758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747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4735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3EBF-1203-4B89-8E2A-E97A4F1DE5AC}"/>
              </a:ext>
            </a:extLst>
          </p:cNvPr>
          <p:cNvSpPr>
            <a:spLocks noGrp="1"/>
          </p:cNvSpPr>
          <p:nvPr>
            <p:ph type="title"/>
          </p:nvPr>
        </p:nvSpPr>
        <p:spPr>
          <a:xfrm>
            <a:off x="436708" y="457200"/>
            <a:ext cx="6059508" cy="430887"/>
          </a:xfrm>
        </p:spPr>
        <p:txBody>
          <a:bodyPr/>
          <a:lstStyle>
            <a:lvl1pPr>
              <a:defRPr>
                <a:solidFill>
                  <a:schemeClr val="bg1"/>
                </a:solidFill>
              </a:defRPr>
            </a:lvl1pPr>
          </a:lstStyle>
          <a:p>
            <a:r>
              <a:rPr lang="en-US"/>
              <a:t>Click to edit Master title style</a:t>
            </a:r>
          </a:p>
        </p:txBody>
      </p:sp>
      <p:sp>
        <p:nvSpPr>
          <p:cNvPr id="3" name="Rectangle 2">
            <a:extLst>
              <a:ext uri="{FF2B5EF4-FFF2-40B4-BE49-F238E27FC236}">
                <a16:creationId xmlns:a16="http://schemas.microsoft.com/office/drawing/2014/main" id="{6146EEFD-F934-47BF-9ACB-2F907A7224DA}"/>
              </a:ext>
            </a:extLst>
          </p:cNvPr>
          <p:cNvSpPr/>
          <p:nvPr userDrawn="1"/>
        </p:nvSpPr>
        <p:spPr bwMode="auto">
          <a:xfrm flipV="1">
            <a:off x="4469562" y="0"/>
            <a:ext cx="7722438"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60622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rgbClr val="243A5F"/>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210432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243A5F"/>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742834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2F734-23DF-24CB-872C-9BFEBC08C6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0909A4-C89E-889D-2E99-512D0F95A0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83DCF8-9C1B-2F0A-AEEF-69CBF5A5E5DC}"/>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8803894D-DE40-A42A-B831-F68926686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B1905-4389-5B26-3F83-B91D80A900A7}"/>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4109998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899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243A5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0F64FAB-AE4A-4863-95EF-2CD522DCC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49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16741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55335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Tree>
    <p:extLst>
      <p:ext uri="{BB962C8B-B14F-4D97-AF65-F5344CB8AC3E}">
        <p14:creationId xmlns:p14="http://schemas.microsoft.com/office/powerpoint/2010/main" val="772506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475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243A5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15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46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283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9807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D135-DF6D-2223-1FF8-9D5449D71C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346E6-F4A6-4143-34FD-00D52D52DB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00E8FE-EC83-BB0D-7872-B2DB63FCC8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BA571B-4DCE-3C33-A124-2C90145E2F19}"/>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6" name="Footer Placeholder 5">
            <a:extLst>
              <a:ext uri="{FF2B5EF4-FFF2-40B4-BE49-F238E27FC236}">
                <a16:creationId xmlns:a16="http://schemas.microsoft.com/office/drawing/2014/main" id="{9B3CBEFB-41A0-E39C-61E6-256C4B53C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CDCF98-ADEB-AB20-6F51-EC699AFA207B}"/>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7274788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797658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stainability All-Up Title">
    <p:bg>
      <p:bgPr>
        <a:solidFill>
          <a:srgbClr val="243A5F"/>
        </a:solidFill>
        <a:effectLst/>
      </p:bgPr>
    </p:bg>
    <p:spTree>
      <p:nvGrpSpPr>
        <p:cNvPr id="1" name=""/>
        <p:cNvGrpSpPr/>
        <p:nvPr/>
      </p:nvGrpSpPr>
      <p:grpSpPr>
        <a:xfrm>
          <a:off x="0" y="0"/>
          <a:ext cx="0" cy="0"/>
          <a:chOff x="0" y="0"/>
          <a:chExt cx="0" cy="0"/>
        </a:xfrm>
      </p:grpSpPr>
      <p:pic>
        <p:nvPicPr>
          <p:cNvPr id="3" name="Picture 2" descr="A tree in a forest&#10;&#10;Description automatically generated">
            <a:extLst>
              <a:ext uri="{FF2B5EF4-FFF2-40B4-BE49-F238E27FC236}">
                <a16:creationId xmlns:a16="http://schemas.microsoft.com/office/drawing/2014/main" id="{63680C68-DC9F-40AA-A5AA-92CC3991D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5"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548652"/>
            <a:ext cx="4167887" cy="984885"/>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7" y="5905267"/>
            <a:ext cx="612408"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243A5F"/>
            </a:solidFill>
            <a:ln w="15875" cap="flat">
              <a:noFill/>
              <a:prstDash val="solid"/>
              <a:miter/>
            </a:ln>
          </p:spPr>
          <p:txBody>
            <a:bodyPr rtlCol="0" anchor="ctr"/>
            <a:lstStyle/>
            <a:p>
              <a:endParaRPr lang="en-US" sz="1800"/>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endParaRPr lang="en-US" sz="1800"/>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4027198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243A5F"/>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5" y="0"/>
            <a:ext cx="6789825" cy="6858000"/>
          </a:xfrm>
          <a:prstGeom prst="rect">
            <a:avLst/>
          </a:prstGeom>
        </p:spPr>
      </p:pic>
      <p:pic>
        <p:nvPicPr>
          <p:cNvPr id="17" name="Picture 16" descr="A picture containing sky, outdoor, sunset, clouds&#10;&#10;Description automatically generated">
            <a:extLst>
              <a:ext uri="{FF2B5EF4-FFF2-40B4-BE49-F238E27FC236}">
                <a16:creationId xmlns:a16="http://schemas.microsoft.com/office/drawing/2014/main" id="{B71381F4-7023-4955-A9C6-DC613FE7BB1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066" t="34495" r="25645"/>
          <a:stretch/>
        </p:blipFill>
        <p:spPr>
          <a:xfrm>
            <a:off x="5392649" y="0"/>
            <a:ext cx="6798169" cy="6858000"/>
          </a:xfrm>
          <a:prstGeom prst="rect">
            <a:avLst/>
          </a:prstGeom>
        </p:spPr>
      </p:pic>
      <p:pic>
        <p:nvPicPr>
          <p:cNvPr id="21" name="Picture 20" descr="A picture containing outdoor, green, wave&#10;&#10;Description automatically generated">
            <a:extLst>
              <a:ext uri="{FF2B5EF4-FFF2-40B4-BE49-F238E27FC236}">
                <a16:creationId xmlns:a16="http://schemas.microsoft.com/office/drawing/2014/main" id="{AF61D2CC-86C2-4A47-8811-8A19C3F63BC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046" r="30263"/>
          <a:stretch/>
        </p:blipFill>
        <p:spPr>
          <a:xfrm>
            <a:off x="5392649" y="0"/>
            <a:ext cx="6799351"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548652"/>
            <a:ext cx="4167887" cy="984885"/>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7" y="5905267"/>
            <a:ext cx="612408"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243A5F"/>
            </a:solidFill>
            <a:ln w="15875" cap="flat">
              <a:noFill/>
              <a:prstDash val="solid"/>
              <a:miter/>
            </a:ln>
          </p:spPr>
          <p:txBody>
            <a:bodyPr rtlCol="0" anchor="ctr"/>
            <a:lstStyle/>
            <a:p>
              <a:endParaRPr lang="en-US" sz="1800"/>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endParaRPr lang="en-US" sz="1800"/>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208360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ustainability All-Up Title">
    <p:bg>
      <p:bgPr>
        <a:solidFill>
          <a:srgbClr val="243A5F"/>
        </a:solidFill>
        <a:effectLst/>
      </p:bgPr>
    </p:bg>
    <p:spTree>
      <p:nvGrpSpPr>
        <p:cNvPr id="1" name=""/>
        <p:cNvGrpSpPr/>
        <p:nvPr/>
      </p:nvGrpSpPr>
      <p:grpSpPr>
        <a:xfrm>
          <a:off x="0" y="0"/>
          <a:ext cx="0" cy="0"/>
          <a:chOff x="0" y="0"/>
          <a:chExt cx="0" cy="0"/>
        </a:xfrm>
      </p:grpSpPr>
      <p:pic>
        <p:nvPicPr>
          <p:cNvPr id="16" name="Picture 15" descr="A close up of a hillside next to a body of water&#10;&#10;Description automatically generated">
            <a:extLst>
              <a:ext uri="{FF2B5EF4-FFF2-40B4-BE49-F238E27FC236}">
                <a16:creationId xmlns:a16="http://schemas.microsoft.com/office/drawing/2014/main" id="{1A0D7403-A526-412D-9CDC-D0863DB517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5" y="0"/>
            <a:ext cx="6789825" cy="6858000"/>
          </a:xfrm>
          <a:prstGeom prst="rect">
            <a:avLst/>
          </a:prstGeom>
        </p:spPr>
      </p:pic>
      <p:pic>
        <p:nvPicPr>
          <p:cNvPr id="17" name="Picture 16" descr="A picture containing sky, outdoor, sunset, clouds&#10;&#10;Description automatically generated">
            <a:extLst>
              <a:ext uri="{FF2B5EF4-FFF2-40B4-BE49-F238E27FC236}">
                <a16:creationId xmlns:a16="http://schemas.microsoft.com/office/drawing/2014/main" id="{B71381F4-7023-4955-A9C6-DC613FE7BB1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066" t="34495" r="25645"/>
          <a:stretch/>
        </p:blipFill>
        <p:spPr>
          <a:xfrm>
            <a:off x="5392649" y="0"/>
            <a:ext cx="679816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548652"/>
            <a:ext cx="4167887" cy="984885"/>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7" y="5905267"/>
            <a:ext cx="612408"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243A5F"/>
            </a:solidFill>
            <a:ln w="15875" cap="flat">
              <a:noFill/>
              <a:prstDash val="solid"/>
              <a:miter/>
            </a:ln>
          </p:spPr>
          <p:txBody>
            <a:bodyPr rtlCol="0" anchor="ctr"/>
            <a:lstStyle/>
            <a:p>
              <a:endParaRPr lang="en-US" sz="1800"/>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endParaRPr lang="en-US" sz="1800"/>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416087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Sustainability All-Up Title">
    <p:bg>
      <p:bgPr>
        <a:solidFill>
          <a:srgbClr val="243A5F"/>
        </a:solidFill>
        <a:effectLst/>
      </p:bgPr>
    </p:bg>
    <p:spTree>
      <p:nvGrpSpPr>
        <p:cNvPr id="1" name=""/>
        <p:cNvGrpSpPr/>
        <p:nvPr/>
      </p:nvGrpSpPr>
      <p:grpSpPr>
        <a:xfrm>
          <a:off x="0" y="0"/>
          <a:ext cx="0" cy="0"/>
          <a:chOff x="0" y="0"/>
          <a:chExt cx="0" cy="0"/>
        </a:xfrm>
      </p:grpSpPr>
      <p:pic>
        <p:nvPicPr>
          <p:cNvPr id="16" name="Picture 15" descr="A close up of a hillside next to a body of water&#10;&#10;Description automatically generated">
            <a:extLst>
              <a:ext uri="{FF2B5EF4-FFF2-40B4-BE49-F238E27FC236}">
                <a16:creationId xmlns:a16="http://schemas.microsoft.com/office/drawing/2014/main" id="{1A0D7403-A526-412D-9CDC-D0863DB517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5"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548652"/>
            <a:ext cx="4167887" cy="984885"/>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7" y="5905267"/>
            <a:ext cx="612408"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243A5F"/>
            </a:solidFill>
            <a:ln w="15875" cap="flat">
              <a:noFill/>
              <a:prstDash val="solid"/>
              <a:miter/>
            </a:ln>
          </p:spPr>
          <p:txBody>
            <a:bodyPr rtlCol="0" anchor="ctr"/>
            <a:lstStyle/>
            <a:p>
              <a:endParaRPr lang="en-US" sz="1800"/>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endParaRPr lang="en-US" sz="1800"/>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2878274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7374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243A5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0F64FAB-AE4A-4863-95EF-2CD522DCC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8"/>
            <a:ext cx="1366440" cy="292608"/>
          </a:xfrm>
          <a:prstGeom prst="rect">
            <a:avLst/>
          </a:prstGeom>
        </p:spPr>
      </p:pic>
    </p:spTree>
    <p:extLst>
      <p:ext uri="{BB962C8B-B14F-4D97-AF65-F5344CB8AC3E}">
        <p14:creationId xmlns:p14="http://schemas.microsoft.com/office/powerpoint/2010/main" val="262586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5"/>
            <a:ext cx="577081" cy="153888"/>
          </a:xfrm>
          <a:prstGeom prst="rect">
            <a:avLst/>
          </a:prstGeom>
          <a:noFill/>
        </p:spPr>
        <p:txBody>
          <a:bodyPr wrap="none" lIns="0" tIns="0" rIns="0" bIns="0" rtlCol="0">
            <a:spAutoFit/>
          </a:bodyPr>
          <a:lstStyle/>
          <a:p>
            <a:pPr marL="0" marR="0" lvl="0" indent="0" algn="l" defTabSz="91435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lide Number Placeholder 4">
            <a:extLst>
              <a:ext uri="{FF2B5EF4-FFF2-40B4-BE49-F238E27FC236}">
                <a16:creationId xmlns:a16="http://schemas.microsoft.com/office/drawing/2014/main" id="{E49AB69C-3377-48CC-B359-A9C7DBAB0A16}"/>
              </a:ext>
            </a:extLst>
          </p:cNvPr>
          <p:cNvSpPr>
            <a:spLocks noGrp="1"/>
          </p:cNvSpPr>
          <p:nvPr>
            <p:ph type="sldNum" sz="quarter" idx="11"/>
          </p:nvPr>
        </p:nvSpPr>
        <p:spPr>
          <a:xfrm>
            <a:off x="584200" y="6231256"/>
            <a:ext cx="383541" cy="169544"/>
          </a:xfrm>
          <a:prstGeom prst="rect">
            <a:avLst/>
          </a:prstGeom>
        </p:spPr>
        <p:txBody>
          <a:bodyPr lIns="0" tIns="0" rIns="0" bIns="0" anchor="b"/>
          <a:lstStyle>
            <a:lvl1pPr>
              <a:defRPr sz="901">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340040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2"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1" cy="1612749"/>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a:extLst>
              <a:ext uri="{FF2B5EF4-FFF2-40B4-BE49-F238E27FC236}">
                <a16:creationId xmlns:a16="http://schemas.microsoft.com/office/drawing/2014/main" id="{D79A8B04-769B-4356-8769-BC7BB602F395}"/>
              </a:ext>
            </a:extLst>
          </p:cNvPr>
          <p:cNvSpPr>
            <a:spLocks noGrp="1"/>
          </p:cNvSpPr>
          <p:nvPr>
            <p:ph type="sldNum" sz="quarter" idx="10"/>
          </p:nvPr>
        </p:nvSpPr>
        <p:spPr>
          <a:xfrm>
            <a:off x="584200" y="6231256"/>
            <a:ext cx="383541" cy="169544"/>
          </a:xfrm>
          <a:prstGeom prst="rect">
            <a:avLst/>
          </a:prstGeom>
        </p:spPr>
        <p:txBody>
          <a:bodyPr lIns="0" tIns="0" rIns="0" bIns="0" anchor="b"/>
          <a:lstStyle>
            <a:lvl1pPr>
              <a:defRPr sz="901">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133784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1">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E33D4A65-2098-4EFF-BD8D-54125604BCAB}"/>
              </a:ext>
            </a:extLst>
          </p:cNvPr>
          <p:cNvSpPr>
            <a:spLocks noGrp="1"/>
          </p:cNvSpPr>
          <p:nvPr>
            <p:ph type="sldNum" sz="quarter" idx="10"/>
          </p:nvPr>
        </p:nvSpPr>
        <p:spPr>
          <a:xfrm>
            <a:off x="584200" y="6231256"/>
            <a:ext cx="383541" cy="169544"/>
          </a:xfrm>
          <a:prstGeom prst="rect">
            <a:avLst/>
          </a:prstGeom>
        </p:spPr>
        <p:txBody>
          <a:bodyPr/>
          <a:lstStyle>
            <a:lvl1pPr>
              <a:defRPr sz="901"/>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3342618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8">
          <p15:clr>
            <a:srgbClr val="A4A3A4"/>
          </p15:clr>
        </p15:guide>
        <p15:guide id="23" pos="5714">
          <p15:clr>
            <a:srgbClr val="A4A3A4"/>
          </p15:clr>
        </p15:guide>
        <p15:guide id="24" pos="6122">
          <p15:clr>
            <a:srgbClr val="A4A3A4"/>
          </p15:clr>
        </p15:guide>
        <p15:guide id="25" pos="6308">
          <p15:clr>
            <a:srgbClr val="A4A3A4"/>
          </p15:clr>
        </p15:guide>
        <p15:guide id="26" pos="6718">
          <p15:clr>
            <a:srgbClr val="A4A3A4"/>
          </p15:clr>
        </p15:guide>
        <p15:guide id="27" pos="690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68D7-7081-C98E-F5AF-74F09A826F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38204B-6262-FCA3-4AA0-CFCB4B12A7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A116F-0C59-FB1F-3E8D-64EE65CA4B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14B1F4-F585-8F54-B80E-5D323728F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B0A37C-A283-5BB5-5C82-D6B5B85AB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581D4B-9817-2736-37EF-D63C4CBB181A}"/>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8" name="Footer Placeholder 7">
            <a:extLst>
              <a:ext uri="{FF2B5EF4-FFF2-40B4-BE49-F238E27FC236}">
                <a16:creationId xmlns:a16="http://schemas.microsoft.com/office/drawing/2014/main" id="{28866DA8-28CB-125F-9356-48D74943B1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94DE6B-7699-EE36-35AA-56B8C216F7EF}"/>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37451870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243A5F"/>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E33D4A65-2098-4EFF-BD8D-54125604BCAB}"/>
              </a:ext>
            </a:extLst>
          </p:cNvPr>
          <p:cNvSpPr>
            <a:spLocks noGrp="1"/>
          </p:cNvSpPr>
          <p:nvPr>
            <p:ph type="sldNum" sz="quarter" idx="10"/>
          </p:nvPr>
        </p:nvSpPr>
        <p:spPr>
          <a:xfrm>
            <a:off x="584200" y="6231256"/>
            <a:ext cx="383541" cy="169544"/>
          </a:xfrm>
          <a:prstGeom prst="rect">
            <a:avLst/>
          </a:prstGeom>
        </p:spPr>
        <p:txBody>
          <a:bodyPr/>
          <a:lstStyle>
            <a:lvl1pPr>
              <a:defRPr sz="901"/>
            </a:lvl1pPr>
          </a:lstStyle>
          <a:p>
            <a:fld id="{FA1AD9D4-22CF-4432-ABAA-EF3A50B36963}" type="slidenum">
              <a:rPr lang="en-US" smtClean="0"/>
              <a:pPr/>
              <a:t>‹#›</a:t>
            </a:fld>
            <a:endParaRPr lang="en-US"/>
          </a:p>
        </p:txBody>
      </p:sp>
      <p:sp>
        <p:nvSpPr>
          <p:cNvPr id="4" name="Text Placeholder 3">
            <a:extLst>
              <a:ext uri="{FF2B5EF4-FFF2-40B4-BE49-F238E27FC236}">
                <a16:creationId xmlns:a16="http://schemas.microsoft.com/office/drawing/2014/main" id="{61B92E06-60E3-4331-BDD2-CC06DDBE442D}"/>
              </a:ext>
            </a:extLst>
          </p:cNvPr>
          <p:cNvSpPr>
            <a:spLocks noGrp="1"/>
          </p:cNvSpPr>
          <p:nvPr>
            <p:ph type="body" sz="quarter" idx="11"/>
          </p:nvPr>
        </p:nvSpPr>
        <p:spPr>
          <a:xfrm>
            <a:off x="584201" y="1398589"/>
            <a:ext cx="10950575" cy="1606594"/>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9391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8">
          <p15:clr>
            <a:srgbClr val="A4A3A4"/>
          </p15:clr>
        </p15:guide>
        <p15:guide id="23" pos="5714">
          <p15:clr>
            <a:srgbClr val="A4A3A4"/>
          </p15:clr>
        </p15:guide>
        <p15:guide id="24" pos="6122">
          <p15:clr>
            <a:srgbClr val="A4A3A4"/>
          </p15:clr>
        </p15:guide>
        <p15:guide id="25" pos="6308">
          <p15:clr>
            <a:srgbClr val="A4A3A4"/>
          </p15:clr>
        </p15:guide>
        <p15:guide id="26" pos="6718">
          <p15:clr>
            <a:srgbClr val="A4A3A4"/>
          </p15:clr>
        </p15:guide>
        <p15:guide id="27" pos="690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2"/>
            <a:ext cx="9144000" cy="498598"/>
          </a:xfrm>
          <a:noFill/>
        </p:spPr>
        <p:txBody>
          <a:bodyPr lIns="0" tIns="0" rIns="0" bIns="0" anchor="b" anchorCtr="0">
            <a:spAutoFit/>
          </a:bodyPr>
          <a:lstStyle>
            <a:lvl1pPr algn="l" defTabSz="932725"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19087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2"/>
            <a:ext cx="9144000" cy="498598"/>
          </a:xfrm>
          <a:noFill/>
        </p:spPr>
        <p:txBody>
          <a:bodyPr lIns="0" tIns="0" rIns="0" bIns="0" anchor="b" anchorCtr="0">
            <a:spAutoFit/>
          </a:bodyPr>
          <a:lstStyle>
            <a:lvl1pPr algn="l" defTabSz="932725" rtl="0" eaLnBrk="1" latinLnBrk="0" hangingPunct="1">
              <a:lnSpc>
                <a:spcPct val="90000"/>
              </a:lnSpc>
              <a:spcBef>
                <a:spcPct val="0"/>
              </a:spcBef>
              <a:buNone/>
              <a:defRPr lang="en-US" sz="3600" b="0" kern="1200" cap="none" spc="-50" baseline="0" dirty="0">
                <a:ln w="3175">
                  <a:noFill/>
                </a:ln>
                <a:solidFill>
                  <a:srgbClr val="243A5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157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243A5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732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8">
          <p15:clr>
            <a:srgbClr val="A4A3A4"/>
          </p15:clr>
        </p15:guide>
        <p15:guide id="23" pos="5714">
          <p15:clr>
            <a:srgbClr val="A4A3A4"/>
          </p15:clr>
        </p15:guide>
        <p15:guide id="24" pos="6122">
          <p15:clr>
            <a:srgbClr val="A4A3A4"/>
          </p15:clr>
        </p15:guide>
        <p15:guide id="25" pos="6308">
          <p15:clr>
            <a:srgbClr val="A4A3A4"/>
          </p15:clr>
        </p15:guide>
        <p15:guide id="26" pos="6718">
          <p15:clr>
            <a:srgbClr val="A4A3A4"/>
          </p15:clr>
        </p15:guide>
        <p15:guide id="27" pos="690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4ACF7363-91F8-4C4F-B4A1-894C81622A08}"/>
              </a:ext>
            </a:extLst>
          </p:cNvPr>
          <p:cNvSpPr>
            <a:spLocks noGrp="1"/>
          </p:cNvSpPr>
          <p:nvPr>
            <p:ph type="sldNum" sz="quarter" idx="10"/>
          </p:nvPr>
        </p:nvSpPr>
        <p:spPr>
          <a:xfrm>
            <a:off x="584200" y="6231256"/>
            <a:ext cx="383541" cy="169544"/>
          </a:xfrm>
          <a:prstGeom prst="rect">
            <a:avLst/>
          </a:prstGeom>
        </p:spPr>
        <p:txBody>
          <a:bodyPr lIns="0" tIns="0" rIns="0" bIns="0" anchor="b"/>
          <a:lstStyle>
            <a:lvl1pPr>
              <a:defRPr sz="901">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414987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8">
          <p15:clr>
            <a:srgbClr val="A4A3A4"/>
          </p15:clr>
        </p15:guide>
        <p15:guide id="23" pos="5714">
          <p15:clr>
            <a:srgbClr val="A4A3A4"/>
          </p15:clr>
        </p15:guide>
        <p15:guide id="24" pos="6122">
          <p15:clr>
            <a:srgbClr val="A4A3A4"/>
          </p15:clr>
        </p15:guide>
        <p15:guide id="25" pos="6308">
          <p15:clr>
            <a:srgbClr val="A4A3A4"/>
          </p15:clr>
        </p15:guide>
        <p15:guide id="26" pos="6718">
          <p15:clr>
            <a:srgbClr val="A4A3A4"/>
          </p15:clr>
        </p15:guide>
        <p15:guide id="27" pos="690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F"/>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188"/>
            <a:ext cx="4482124" cy="10785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73"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48A60ED9-DFFF-482E-A28A-DD52216E8CE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25"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704152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1"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87698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lower-right confident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solidFill>
                  <a:srgbClr val="243A5F"/>
                </a:solidFill>
              </a:defRPr>
            </a:lvl1pPr>
          </a:lstStyle>
          <a:p>
            <a:r>
              <a:rPr lang="en-US"/>
              <a:t>Click to edit Master title style</a:t>
            </a:r>
          </a:p>
        </p:txBody>
      </p:sp>
    </p:spTree>
    <p:extLst>
      <p:ext uri="{BB962C8B-B14F-4D97-AF65-F5344CB8AC3E}">
        <p14:creationId xmlns:p14="http://schemas.microsoft.com/office/powerpoint/2010/main" val="3122701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cosystems Title">
    <p:bg>
      <p:bgPr>
        <a:solidFill>
          <a:srgbClr val="243A5F"/>
        </a:solidFill>
        <a:effectLst/>
      </p:bgPr>
    </p:bg>
    <p:spTree>
      <p:nvGrpSpPr>
        <p:cNvPr id="1" name=""/>
        <p:cNvGrpSpPr/>
        <p:nvPr/>
      </p:nvGrpSpPr>
      <p:grpSpPr>
        <a:xfrm>
          <a:off x="0" y="0"/>
          <a:ext cx="0" cy="0"/>
          <a:chOff x="0" y="0"/>
          <a:chExt cx="0" cy="0"/>
        </a:xfrm>
      </p:grpSpPr>
      <p:pic>
        <p:nvPicPr>
          <p:cNvPr id="6" name="Picture 5" descr="A view of a city&#10;&#10;Description automatically generated">
            <a:extLst>
              <a:ext uri="{FF2B5EF4-FFF2-40B4-BE49-F238E27FC236}">
                <a16:creationId xmlns:a16="http://schemas.microsoft.com/office/drawing/2014/main" id="{5F2D3559-CDF7-4358-B2DE-2302CBFB249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2" y="0"/>
            <a:ext cx="6789825" cy="6858000"/>
          </a:xfrm>
          <a:prstGeom prst="rect">
            <a:avLst/>
          </a:prstGeom>
        </p:spPr>
      </p:pic>
      <p:grpSp>
        <p:nvGrpSpPr>
          <p:cNvPr id="14" name="Group 13">
            <a:extLst>
              <a:ext uri="{FF2B5EF4-FFF2-40B4-BE49-F238E27FC236}">
                <a16:creationId xmlns:a16="http://schemas.microsoft.com/office/drawing/2014/main" id="{29D43282-1586-4CB5-9AE5-4273C2E61CDA}"/>
              </a:ext>
            </a:extLst>
          </p:cNvPr>
          <p:cNvGrpSpPr/>
          <p:nvPr userDrawn="1"/>
        </p:nvGrpSpPr>
        <p:grpSpPr>
          <a:xfrm>
            <a:off x="11051053" y="5829403"/>
            <a:ext cx="707586" cy="707586"/>
            <a:chOff x="4651238" y="1219822"/>
            <a:chExt cx="707586" cy="707586"/>
          </a:xfrm>
        </p:grpSpPr>
        <p:grpSp>
          <p:nvGrpSpPr>
            <p:cNvPr id="15" name="Group 14">
              <a:extLst>
                <a:ext uri="{FF2B5EF4-FFF2-40B4-BE49-F238E27FC236}">
                  <a16:creationId xmlns:a16="http://schemas.microsoft.com/office/drawing/2014/main" id="{29BA3EB6-1023-4D5F-822B-C929006AB5FF}"/>
                </a:ext>
              </a:extLst>
            </p:cNvPr>
            <p:cNvGrpSpPr/>
            <p:nvPr/>
          </p:nvGrpSpPr>
          <p:grpSpPr>
            <a:xfrm>
              <a:off x="4651238" y="1219822"/>
              <a:ext cx="707586" cy="707586"/>
              <a:chOff x="3694179" y="5502521"/>
              <a:chExt cx="707586" cy="707586"/>
            </a:xfrm>
          </p:grpSpPr>
          <p:sp>
            <p:nvSpPr>
              <p:cNvPr id="17" name="Oval 16">
                <a:extLst>
                  <a:ext uri="{FF2B5EF4-FFF2-40B4-BE49-F238E27FC236}">
                    <a16:creationId xmlns:a16="http://schemas.microsoft.com/office/drawing/2014/main" id="{9087AF12-9287-433F-A7E1-8930DD5F51E7}"/>
                  </a:ext>
                </a:extLst>
              </p:cNvPr>
              <p:cNvSpPr/>
              <p:nvPr/>
            </p:nvSpPr>
            <p:spPr bwMode="auto">
              <a:xfrm>
                <a:off x="3922099" y="5730440"/>
                <a:ext cx="251748" cy="25174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66EA2"/>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0F2B9F0B-7366-4F5A-A81E-E9725DEB592A}"/>
                  </a:ext>
                </a:extLst>
              </p:cNvPr>
              <p:cNvGrpSpPr/>
              <p:nvPr/>
            </p:nvGrpSpPr>
            <p:grpSpPr>
              <a:xfrm>
                <a:off x="3694179" y="5502521"/>
                <a:ext cx="707586" cy="707586"/>
                <a:chOff x="3684930" y="5493273"/>
                <a:chExt cx="726082" cy="726082"/>
              </a:xfrm>
            </p:grpSpPr>
            <p:sp>
              <p:nvSpPr>
                <p:cNvPr id="19" name="Freeform: Shape 18">
                  <a:extLst>
                    <a:ext uri="{FF2B5EF4-FFF2-40B4-BE49-F238E27FC236}">
                      <a16:creationId xmlns:a16="http://schemas.microsoft.com/office/drawing/2014/main" id="{821E14C6-2CEA-45ED-86BF-9F45DB0B05BC}"/>
                    </a:ext>
                  </a:extLst>
                </p:cNvPr>
                <p:cNvSpPr/>
                <p:nvPr/>
              </p:nvSpPr>
              <p:spPr>
                <a:xfrm>
                  <a:off x="3760646" y="5570929"/>
                  <a:ext cx="503597" cy="570770"/>
                </a:xfrm>
                <a:custGeom>
                  <a:avLst/>
                  <a:gdLst>
                    <a:gd name="connsiteX0" fmla="*/ 1046797 w 1235392"/>
                    <a:gd name="connsiteY0" fmla="*/ 1046797 h 1400175"/>
                    <a:gd name="connsiteX1" fmla="*/ 700088 w 1235392"/>
                    <a:gd name="connsiteY1" fmla="*/ 1190625 h 1400175"/>
                    <a:gd name="connsiteX2" fmla="*/ 353378 w 1235392"/>
                    <a:gd name="connsiteY2" fmla="*/ 1046797 h 1400175"/>
                    <a:gd name="connsiteX3" fmla="*/ 209550 w 1235392"/>
                    <a:gd name="connsiteY3" fmla="*/ 700088 h 1400175"/>
                    <a:gd name="connsiteX4" fmla="*/ 353378 w 1235392"/>
                    <a:gd name="connsiteY4" fmla="*/ 353378 h 1400175"/>
                    <a:gd name="connsiteX5" fmla="*/ 700088 w 1235392"/>
                    <a:gd name="connsiteY5" fmla="*/ 209550 h 1400175"/>
                    <a:gd name="connsiteX6" fmla="*/ 1046797 w 1235392"/>
                    <a:gd name="connsiteY6" fmla="*/ 353378 h 1400175"/>
                    <a:gd name="connsiteX7" fmla="*/ 1086803 w 1235392"/>
                    <a:gd name="connsiteY7" fmla="*/ 393383 h 1400175"/>
                    <a:gd name="connsiteX8" fmla="*/ 1235393 w 1235392"/>
                    <a:gd name="connsiteY8" fmla="*/ 244793 h 1400175"/>
                    <a:gd name="connsiteX9" fmla="*/ 1195388 w 1235392"/>
                    <a:gd name="connsiteY9" fmla="*/ 204788 h 1400175"/>
                    <a:gd name="connsiteX10" fmla="*/ 700088 w 1235392"/>
                    <a:gd name="connsiteY10" fmla="*/ 0 h 1400175"/>
                    <a:gd name="connsiteX11" fmla="*/ 204788 w 1235392"/>
                    <a:gd name="connsiteY11" fmla="*/ 204788 h 1400175"/>
                    <a:gd name="connsiteX12" fmla="*/ 0 w 1235392"/>
                    <a:gd name="connsiteY12" fmla="*/ 700088 h 1400175"/>
                    <a:gd name="connsiteX13" fmla="*/ 204788 w 1235392"/>
                    <a:gd name="connsiteY13" fmla="*/ 1195388 h 1400175"/>
                    <a:gd name="connsiteX14" fmla="*/ 700088 w 1235392"/>
                    <a:gd name="connsiteY14" fmla="*/ 1400175 h 1400175"/>
                    <a:gd name="connsiteX15" fmla="*/ 1194435 w 1235392"/>
                    <a:gd name="connsiteY15" fmla="*/ 1195388 h 1400175"/>
                    <a:gd name="connsiteX16" fmla="*/ 1234440 w 1235392"/>
                    <a:gd name="connsiteY16" fmla="*/ 1155383 h 1400175"/>
                    <a:gd name="connsiteX17" fmla="*/ 1085850 w 1235392"/>
                    <a:gd name="connsiteY17" fmla="*/ 1006793 h 1400175"/>
                    <a:gd name="connsiteX18" fmla="*/ 1046797 w 1235392"/>
                    <a:gd name="connsiteY18" fmla="*/ 1046797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5392" h="1400175">
                      <a:moveTo>
                        <a:pt x="1046797" y="1046797"/>
                      </a:moveTo>
                      <a:cubicBezTo>
                        <a:pt x="954405" y="1139190"/>
                        <a:pt x="830580" y="1190625"/>
                        <a:pt x="700088" y="1190625"/>
                      </a:cubicBezTo>
                      <a:cubicBezTo>
                        <a:pt x="569595" y="1190625"/>
                        <a:pt x="445770" y="1139190"/>
                        <a:pt x="353378" y="1046797"/>
                      </a:cubicBezTo>
                      <a:cubicBezTo>
                        <a:pt x="260985" y="954405"/>
                        <a:pt x="209550" y="830580"/>
                        <a:pt x="209550" y="700088"/>
                      </a:cubicBezTo>
                      <a:cubicBezTo>
                        <a:pt x="209550" y="569595"/>
                        <a:pt x="260985" y="445770"/>
                        <a:pt x="353378" y="353378"/>
                      </a:cubicBezTo>
                      <a:cubicBezTo>
                        <a:pt x="445770" y="260985"/>
                        <a:pt x="568643" y="209550"/>
                        <a:pt x="700088" y="209550"/>
                      </a:cubicBezTo>
                      <a:cubicBezTo>
                        <a:pt x="831533" y="209550"/>
                        <a:pt x="954405" y="260985"/>
                        <a:pt x="1046797" y="353378"/>
                      </a:cubicBezTo>
                      <a:lnTo>
                        <a:pt x="1086803" y="393383"/>
                      </a:lnTo>
                      <a:lnTo>
                        <a:pt x="1235393" y="244793"/>
                      </a:lnTo>
                      <a:lnTo>
                        <a:pt x="1195388" y="204788"/>
                      </a:lnTo>
                      <a:cubicBezTo>
                        <a:pt x="1062038" y="73343"/>
                        <a:pt x="886778" y="0"/>
                        <a:pt x="700088" y="0"/>
                      </a:cubicBezTo>
                      <a:cubicBezTo>
                        <a:pt x="513398" y="0"/>
                        <a:pt x="337185" y="73343"/>
                        <a:pt x="204788" y="204788"/>
                      </a:cubicBezTo>
                      <a:cubicBezTo>
                        <a:pt x="72390" y="337185"/>
                        <a:pt x="0" y="512445"/>
                        <a:pt x="0" y="700088"/>
                      </a:cubicBezTo>
                      <a:cubicBezTo>
                        <a:pt x="0" y="887730"/>
                        <a:pt x="73343" y="1062990"/>
                        <a:pt x="204788" y="1195388"/>
                      </a:cubicBezTo>
                      <a:cubicBezTo>
                        <a:pt x="337185" y="1326833"/>
                        <a:pt x="513398" y="1400175"/>
                        <a:pt x="700088" y="1400175"/>
                      </a:cubicBezTo>
                      <a:cubicBezTo>
                        <a:pt x="886778" y="1400175"/>
                        <a:pt x="1062990" y="1326833"/>
                        <a:pt x="1194435" y="1195388"/>
                      </a:cubicBezTo>
                      <a:lnTo>
                        <a:pt x="1234440" y="1155383"/>
                      </a:lnTo>
                      <a:lnTo>
                        <a:pt x="1085850" y="1006793"/>
                      </a:lnTo>
                      <a:lnTo>
                        <a:pt x="1046797" y="1046797"/>
                      </a:lnTo>
                      <a:close/>
                    </a:path>
                  </a:pathLst>
                </a:custGeom>
                <a:solidFill>
                  <a:srgbClr val="4CB1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736E066-8A68-4585-9581-801178E9A425}"/>
                    </a:ext>
                  </a:extLst>
                </p:cNvPr>
                <p:cNvSpPr/>
                <p:nvPr/>
              </p:nvSpPr>
              <p:spPr>
                <a:xfrm>
                  <a:off x="3684930" y="5493273"/>
                  <a:ext cx="726082" cy="726082"/>
                </a:xfrm>
                <a:custGeom>
                  <a:avLst/>
                  <a:gdLst>
                    <a:gd name="connsiteX0" fmla="*/ 1520190 w 1781175"/>
                    <a:gd name="connsiteY0" fmla="*/ 260985 h 1781175"/>
                    <a:gd name="connsiteX1" fmla="*/ 890588 w 1781175"/>
                    <a:gd name="connsiteY1" fmla="*/ 0 h 1781175"/>
                    <a:gd name="connsiteX2" fmla="*/ 833438 w 1781175"/>
                    <a:gd name="connsiteY2" fmla="*/ 0 h 1781175"/>
                    <a:gd name="connsiteX3" fmla="*/ 833438 w 1781175"/>
                    <a:gd name="connsiteY3" fmla="*/ 209550 h 1781175"/>
                    <a:gd name="connsiteX4" fmla="*/ 890588 w 1781175"/>
                    <a:gd name="connsiteY4" fmla="*/ 209550 h 1781175"/>
                    <a:gd name="connsiteX5" fmla="*/ 1371600 w 1781175"/>
                    <a:gd name="connsiteY5" fmla="*/ 409575 h 1781175"/>
                    <a:gd name="connsiteX6" fmla="*/ 1571625 w 1781175"/>
                    <a:gd name="connsiteY6" fmla="*/ 890588 h 1781175"/>
                    <a:gd name="connsiteX7" fmla="*/ 1371600 w 1781175"/>
                    <a:gd name="connsiteY7" fmla="*/ 1371600 h 1781175"/>
                    <a:gd name="connsiteX8" fmla="*/ 890588 w 1781175"/>
                    <a:gd name="connsiteY8" fmla="*/ 1571625 h 1781175"/>
                    <a:gd name="connsiteX9" fmla="*/ 409575 w 1781175"/>
                    <a:gd name="connsiteY9" fmla="*/ 1371600 h 1781175"/>
                    <a:gd name="connsiteX10" fmla="*/ 209550 w 1781175"/>
                    <a:gd name="connsiteY10" fmla="*/ 890588 h 1781175"/>
                    <a:gd name="connsiteX11" fmla="*/ 209550 w 1781175"/>
                    <a:gd name="connsiteY11" fmla="*/ 833438 h 1781175"/>
                    <a:gd name="connsiteX12" fmla="*/ 0 w 1781175"/>
                    <a:gd name="connsiteY12" fmla="*/ 833438 h 1781175"/>
                    <a:gd name="connsiteX13" fmla="*/ 0 w 1781175"/>
                    <a:gd name="connsiteY13" fmla="*/ 890588 h 1781175"/>
                    <a:gd name="connsiteX14" fmla="*/ 260985 w 1781175"/>
                    <a:gd name="connsiteY14" fmla="*/ 1520190 h 1781175"/>
                    <a:gd name="connsiteX15" fmla="*/ 890588 w 1781175"/>
                    <a:gd name="connsiteY15" fmla="*/ 1781175 h 1781175"/>
                    <a:gd name="connsiteX16" fmla="*/ 1520190 w 1781175"/>
                    <a:gd name="connsiteY16" fmla="*/ 1520190 h 1781175"/>
                    <a:gd name="connsiteX17" fmla="*/ 1781175 w 1781175"/>
                    <a:gd name="connsiteY17" fmla="*/ 890588 h 1781175"/>
                    <a:gd name="connsiteX18" fmla="*/ 1520190 w 1781175"/>
                    <a:gd name="connsiteY18" fmla="*/ 260985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1175" h="1781175">
                      <a:moveTo>
                        <a:pt x="1520190" y="260985"/>
                      </a:moveTo>
                      <a:cubicBezTo>
                        <a:pt x="1351598" y="92393"/>
                        <a:pt x="1127760" y="0"/>
                        <a:pt x="890588" y="0"/>
                      </a:cubicBezTo>
                      <a:lnTo>
                        <a:pt x="833438" y="0"/>
                      </a:lnTo>
                      <a:lnTo>
                        <a:pt x="833438" y="209550"/>
                      </a:lnTo>
                      <a:lnTo>
                        <a:pt x="890588" y="209550"/>
                      </a:lnTo>
                      <a:cubicBezTo>
                        <a:pt x="1072515" y="209550"/>
                        <a:pt x="1243013" y="280035"/>
                        <a:pt x="1371600" y="409575"/>
                      </a:cubicBezTo>
                      <a:cubicBezTo>
                        <a:pt x="1500188" y="538163"/>
                        <a:pt x="1571625" y="709613"/>
                        <a:pt x="1571625" y="890588"/>
                      </a:cubicBezTo>
                      <a:cubicBezTo>
                        <a:pt x="1571625" y="1071563"/>
                        <a:pt x="1501140" y="1243013"/>
                        <a:pt x="1371600" y="1371600"/>
                      </a:cubicBezTo>
                      <a:cubicBezTo>
                        <a:pt x="1243013" y="1500188"/>
                        <a:pt x="1071563" y="1571625"/>
                        <a:pt x="890588" y="1571625"/>
                      </a:cubicBezTo>
                      <a:cubicBezTo>
                        <a:pt x="708660" y="1571625"/>
                        <a:pt x="538163" y="1501140"/>
                        <a:pt x="409575" y="1371600"/>
                      </a:cubicBezTo>
                      <a:cubicBezTo>
                        <a:pt x="280988" y="1243013"/>
                        <a:pt x="209550" y="1071563"/>
                        <a:pt x="209550" y="890588"/>
                      </a:cubicBezTo>
                      <a:lnTo>
                        <a:pt x="209550" y="833438"/>
                      </a:lnTo>
                      <a:lnTo>
                        <a:pt x="0" y="833438"/>
                      </a:lnTo>
                      <a:lnTo>
                        <a:pt x="0" y="890588"/>
                      </a:lnTo>
                      <a:cubicBezTo>
                        <a:pt x="0" y="1127760"/>
                        <a:pt x="92393" y="1351598"/>
                        <a:pt x="260985" y="1520190"/>
                      </a:cubicBezTo>
                      <a:cubicBezTo>
                        <a:pt x="429578" y="1688783"/>
                        <a:pt x="653415" y="1781175"/>
                        <a:pt x="890588" y="1781175"/>
                      </a:cubicBezTo>
                      <a:cubicBezTo>
                        <a:pt x="1127760" y="1781175"/>
                        <a:pt x="1351598" y="1688783"/>
                        <a:pt x="1520190" y="1520190"/>
                      </a:cubicBezTo>
                      <a:cubicBezTo>
                        <a:pt x="1688783" y="1351598"/>
                        <a:pt x="1781175" y="1127760"/>
                        <a:pt x="1781175" y="890588"/>
                      </a:cubicBezTo>
                      <a:cubicBezTo>
                        <a:pt x="1781175" y="653415"/>
                        <a:pt x="1688783" y="429578"/>
                        <a:pt x="1520190" y="260985"/>
                      </a:cubicBezTo>
                      <a:close/>
                    </a:path>
                  </a:pathLst>
                </a:custGeom>
                <a:solidFill>
                  <a:schemeClr val="tx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D8E27EA-635C-4C69-A1D7-26B98F17F78A}"/>
                    </a:ext>
                  </a:extLst>
                </p:cNvPr>
                <p:cNvSpPr/>
                <p:nvPr/>
              </p:nvSpPr>
              <p:spPr>
                <a:xfrm>
                  <a:off x="3836361" y="5644702"/>
                  <a:ext cx="423224" cy="423224"/>
                </a:xfrm>
                <a:custGeom>
                  <a:avLst/>
                  <a:gdLst>
                    <a:gd name="connsiteX0" fmla="*/ 885825 w 1038225"/>
                    <a:gd name="connsiteY0" fmla="*/ 152400 h 1038225"/>
                    <a:gd name="connsiteX1" fmla="*/ 519113 w 1038225"/>
                    <a:gd name="connsiteY1" fmla="*/ 0 h 1038225"/>
                    <a:gd name="connsiteX2" fmla="*/ 152400 w 1038225"/>
                    <a:gd name="connsiteY2" fmla="*/ 152400 h 1038225"/>
                    <a:gd name="connsiteX3" fmla="*/ 0 w 1038225"/>
                    <a:gd name="connsiteY3" fmla="*/ 519113 h 1038225"/>
                    <a:gd name="connsiteX4" fmla="*/ 152400 w 1038225"/>
                    <a:gd name="connsiteY4" fmla="*/ 885825 h 1038225"/>
                    <a:gd name="connsiteX5" fmla="*/ 519113 w 1038225"/>
                    <a:gd name="connsiteY5" fmla="*/ 1038225 h 1038225"/>
                    <a:gd name="connsiteX6" fmla="*/ 885825 w 1038225"/>
                    <a:gd name="connsiteY6" fmla="*/ 885825 h 1038225"/>
                    <a:gd name="connsiteX7" fmla="*/ 1038225 w 1038225"/>
                    <a:gd name="connsiteY7" fmla="*/ 519113 h 1038225"/>
                    <a:gd name="connsiteX8" fmla="*/ 885825 w 1038225"/>
                    <a:gd name="connsiteY8" fmla="*/ 152400 h 1038225"/>
                    <a:gd name="connsiteX9" fmla="*/ 738188 w 1038225"/>
                    <a:gd name="connsiteY9" fmla="*/ 738188 h 1038225"/>
                    <a:gd name="connsiteX10" fmla="*/ 519113 w 1038225"/>
                    <a:gd name="connsiteY10" fmla="*/ 828675 h 1038225"/>
                    <a:gd name="connsiteX11" fmla="*/ 300038 w 1038225"/>
                    <a:gd name="connsiteY11" fmla="*/ 738188 h 1038225"/>
                    <a:gd name="connsiteX12" fmla="*/ 209550 w 1038225"/>
                    <a:gd name="connsiteY12" fmla="*/ 519113 h 1038225"/>
                    <a:gd name="connsiteX13" fmla="*/ 300038 w 1038225"/>
                    <a:gd name="connsiteY13" fmla="*/ 300038 h 1038225"/>
                    <a:gd name="connsiteX14" fmla="*/ 519113 w 1038225"/>
                    <a:gd name="connsiteY14" fmla="*/ 209550 h 1038225"/>
                    <a:gd name="connsiteX15" fmla="*/ 738188 w 1038225"/>
                    <a:gd name="connsiteY15" fmla="*/ 300038 h 1038225"/>
                    <a:gd name="connsiteX16" fmla="*/ 828675 w 1038225"/>
                    <a:gd name="connsiteY16" fmla="*/ 519113 h 1038225"/>
                    <a:gd name="connsiteX17" fmla="*/ 738188 w 1038225"/>
                    <a:gd name="connsiteY17" fmla="*/ 73818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8225" h="1038225">
                      <a:moveTo>
                        <a:pt x="885825" y="152400"/>
                      </a:moveTo>
                      <a:cubicBezTo>
                        <a:pt x="787718" y="54293"/>
                        <a:pt x="657225" y="0"/>
                        <a:pt x="519113" y="0"/>
                      </a:cubicBezTo>
                      <a:cubicBezTo>
                        <a:pt x="381000" y="0"/>
                        <a:pt x="250508" y="54293"/>
                        <a:pt x="152400" y="152400"/>
                      </a:cubicBezTo>
                      <a:cubicBezTo>
                        <a:pt x="54293" y="250508"/>
                        <a:pt x="0" y="381000"/>
                        <a:pt x="0" y="519113"/>
                      </a:cubicBezTo>
                      <a:cubicBezTo>
                        <a:pt x="0" y="657225"/>
                        <a:pt x="54293" y="787718"/>
                        <a:pt x="152400" y="885825"/>
                      </a:cubicBezTo>
                      <a:cubicBezTo>
                        <a:pt x="250508" y="983933"/>
                        <a:pt x="381000" y="1038225"/>
                        <a:pt x="519113" y="1038225"/>
                      </a:cubicBezTo>
                      <a:cubicBezTo>
                        <a:pt x="657225" y="1038225"/>
                        <a:pt x="787718" y="983933"/>
                        <a:pt x="885825" y="885825"/>
                      </a:cubicBezTo>
                      <a:cubicBezTo>
                        <a:pt x="983933" y="787718"/>
                        <a:pt x="1038225" y="657225"/>
                        <a:pt x="1038225" y="519113"/>
                      </a:cubicBezTo>
                      <a:cubicBezTo>
                        <a:pt x="1038225" y="381000"/>
                        <a:pt x="983933" y="250508"/>
                        <a:pt x="885825" y="152400"/>
                      </a:cubicBezTo>
                      <a:close/>
                      <a:moveTo>
                        <a:pt x="738188" y="738188"/>
                      </a:moveTo>
                      <a:cubicBezTo>
                        <a:pt x="680085" y="796290"/>
                        <a:pt x="601980" y="828675"/>
                        <a:pt x="519113" y="828675"/>
                      </a:cubicBezTo>
                      <a:cubicBezTo>
                        <a:pt x="436245" y="828675"/>
                        <a:pt x="359092" y="796290"/>
                        <a:pt x="300038" y="738188"/>
                      </a:cubicBezTo>
                      <a:cubicBezTo>
                        <a:pt x="241935" y="680085"/>
                        <a:pt x="209550" y="601980"/>
                        <a:pt x="209550" y="519113"/>
                      </a:cubicBezTo>
                      <a:cubicBezTo>
                        <a:pt x="209550" y="436245"/>
                        <a:pt x="241935" y="359092"/>
                        <a:pt x="300038" y="300038"/>
                      </a:cubicBezTo>
                      <a:cubicBezTo>
                        <a:pt x="358140" y="241935"/>
                        <a:pt x="436245" y="209550"/>
                        <a:pt x="519113" y="209550"/>
                      </a:cubicBezTo>
                      <a:cubicBezTo>
                        <a:pt x="601980" y="209550"/>
                        <a:pt x="679133" y="241935"/>
                        <a:pt x="738188" y="300038"/>
                      </a:cubicBezTo>
                      <a:cubicBezTo>
                        <a:pt x="796290" y="358140"/>
                        <a:pt x="828675" y="436245"/>
                        <a:pt x="828675" y="519113"/>
                      </a:cubicBezTo>
                      <a:cubicBezTo>
                        <a:pt x="828675" y="601980"/>
                        <a:pt x="796290" y="679133"/>
                        <a:pt x="738188" y="738188"/>
                      </a:cubicBezTo>
                      <a:close/>
                    </a:path>
                  </a:pathLst>
                </a:custGeom>
                <a:solidFill>
                  <a:srgbClr val="B0E43C"/>
                </a:solidFill>
                <a:ln w="9525" cap="flat">
                  <a:noFill/>
                  <a:prstDash val="solid"/>
                  <a:miter/>
                </a:ln>
              </p:spPr>
              <p:txBody>
                <a:bodyPr rtlCol="0" anchor="ctr"/>
                <a:lstStyle/>
                <a:p>
                  <a:endParaRPr lang="en-US"/>
                </a:p>
              </p:txBody>
            </p:sp>
          </p:grpSp>
        </p:grpSp>
        <p:pic>
          <p:nvPicPr>
            <p:cNvPr id="16" name="Graphic 15">
              <a:extLst>
                <a:ext uri="{FF2B5EF4-FFF2-40B4-BE49-F238E27FC236}">
                  <a16:creationId xmlns:a16="http://schemas.microsoft.com/office/drawing/2014/main" id="{4BBA6DB7-D0FB-4F5E-8760-1C6D7FD3FA6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14877" y="1498568"/>
              <a:ext cx="180311" cy="142745"/>
            </a:xfrm>
            <a:prstGeom prst="rect">
              <a:avLst/>
            </a:prstGeom>
          </p:spPr>
        </p:pic>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defRPr>
                <a:solidFill>
                  <a:srgbClr val="B0E43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809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D625-B716-020B-7F20-DF3A615132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AB577A-9265-E2BD-F40B-BE9DCF957312}"/>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4" name="Footer Placeholder 3">
            <a:extLst>
              <a:ext uri="{FF2B5EF4-FFF2-40B4-BE49-F238E27FC236}">
                <a16:creationId xmlns:a16="http://schemas.microsoft.com/office/drawing/2014/main" id="{33D9F51C-8E71-DA4A-3D41-7828B19F39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8818-CE9E-B7F7-ADEA-914F6F3E7262}"/>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147862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BCB52-75DB-F48C-3B21-1A1477D0A35E}"/>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3" name="Footer Placeholder 2">
            <a:extLst>
              <a:ext uri="{FF2B5EF4-FFF2-40B4-BE49-F238E27FC236}">
                <a16:creationId xmlns:a16="http://schemas.microsoft.com/office/drawing/2014/main" id="{B6CF6AF9-7915-04A5-E4A3-C8655F4C3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6C437C-6803-46F6-8592-F145238FDF80}"/>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2976164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5B55-BA40-9126-9BEE-875A08BA7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AD8A18-D777-B84C-6F15-5CFEDA63CE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6C4C30-F46F-5C6C-8AB7-6FD80FD20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577BBE-35A9-49D6-AC7C-BECBEE6772E3}"/>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6" name="Footer Placeholder 5">
            <a:extLst>
              <a:ext uri="{FF2B5EF4-FFF2-40B4-BE49-F238E27FC236}">
                <a16:creationId xmlns:a16="http://schemas.microsoft.com/office/drawing/2014/main" id="{6FB16183-EBFD-126B-4D5E-B25DC62C31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A3A60-057E-2002-436D-77BA773E8368}"/>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240329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449D-61C7-3148-5B84-7CBD3108A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A4CDBC-AEF0-6143-2209-B4675E3BA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13D8EE-6EBD-0A18-E409-B72A9FA01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F9238-FFB2-1B21-1141-BCC2E177EC92}"/>
              </a:ext>
            </a:extLst>
          </p:cNvPr>
          <p:cNvSpPr>
            <a:spLocks noGrp="1"/>
          </p:cNvSpPr>
          <p:nvPr>
            <p:ph type="dt" sz="half" idx="10"/>
          </p:nvPr>
        </p:nvSpPr>
        <p:spPr/>
        <p:txBody>
          <a:bodyPr/>
          <a:lstStyle/>
          <a:p>
            <a:fld id="{E84C3536-0E9E-4821-87A1-61CE443BAA5D}" type="datetimeFigureOut">
              <a:rPr lang="en-US" smtClean="0"/>
              <a:t>4/10/2022</a:t>
            </a:fld>
            <a:endParaRPr lang="en-US"/>
          </a:p>
        </p:txBody>
      </p:sp>
      <p:sp>
        <p:nvSpPr>
          <p:cNvPr id="6" name="Footer Placeholder 5">
            <a:extLst>
              <a:ext uri="{FF2B5EF4-FFF2-40B4-BE49-F238E27FC236}">
                <a16:creationId xmlns:a16="http://schemas.microsoft.com/office/drawing/2014/main" id="{A6355E51-A14A-DF07-C45A-B16787FC5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19A64-8B7B-AA5E-CE7F-9F592C01BD94}"/>
              </a:ext>
            </a:extLst>
          </p:cNvPr>
          <p:cNvSpPr>
            <a:spLocks noGrp="1"/>
          </p:cNvSpPr>
          <p:nvPr>
            <p:ph type="sldNum" sz="quarter" idx="12"/>
          </p:nvPr>
        </p:nvSpPr>
        <p:spPr/>
        <p:txBody>
          <a:bodyPr/>
          <a:lstStyle/>
          <a:p>
            <a:fld id="{D19571AD-FB0B-4E99-8200-78B5CABAA7E0}" type="slidenum">
              <a:rPr lang="en-US" smtClean="0"/>
              <a:t>‹#›</a:t>
            </a:fld>
            <a:endParaRPr lang="en-US"/>
          </a:p>
        </p:txBody>
      </p:sp>
    </p:spTree>
    <p:extLst>
      <p:ext uri="{BB962C8B-B14F-4D97-AF65-F5344CB8AC3E}">
        <p14:creationId xmlns:p14="http://schemas.microsoft.com/office/powerpoint/2010/main" val="352255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emf"/><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4.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75FE8-76E5-B58F-D578-5351CA2D1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56269D-AD02-FFCC-F92D-0AA3F37D08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4ABABF-9106-3672-112E-5FE6EB6BEF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C3536-0E9E-4821-87A1-61CE443BAA5D}" type="datetimeFigureOut">
              <a:rPr lang="en-US" smtClean="0"/>
              <a:t>4/10/2022</a:t>
            </a:fld>
            <a:endParaRPr lang="en-US"/>
          </a:p>
        </p:txBody>
      </p:sp>
      <p:sp>
        <p:nvSpPr>
          <p:cNvPr id="5" name="Footer Placeholder 4">
            <a:extLst>
              <a:ext uri="{FF2B5EF4-FFF2-40B4-BE49-F238E27FC236}">
                <a16:creationId xmlns:a16="http://schemas.microsoft.com/office/drawing/2014/main" id="{905B42AC-5EF7-8D63-D156-8B4FD1820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E90F6B-C45A-0ED3-2151-5DC466F01B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9571AD-FB0B-4E99-8200-78B5CABAA7E0}" type="slidenum">
              <a:rPr lang="en-US" smtClean="0"/>
              <a:t>‹#›</a:t>
            </a:fld>
            <a:endParaRPr lang="en-US"/>
          </a:p>
        </p:txBody>
      </p:sp>
    </p:spTree>
    <p:extLst>
      <p:ext uri="{BB962C8B-B14F-4D97-AF65-F5344CB8AC3E}">
        <p14:creationId xmlns:p14="http://schemas.microsoft.com/office/powerpoint/2010/main" val="2551925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14492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48893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4310209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rgbClr val="243A5F"/>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3"/>
            <a:ext cx="1101852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5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50" name="Slide Number Placeholder 4">
            <a:extLst>
              <a:ext uri="{FF2B5EF4-FFF2-40B4-BE49-F238E27FC236}">
                <a16:creationId xmlns:a16="http://schemas.microsoft.com/office/drawing/2014/main" id="{C17D625E-5D1C-4940-A2A6-2FD7ACC5D67E}"/>
              </a:ext>
            </a:extLst>
          </p:cNvPr>
          <p:cNvSpPr>
            <a:spLocks noGrp="1"/>
          </p:cNvSpPr>
          <p:nvPr>
            <p:ph type="sldNum" sz="quarter" idx="10"/>
          </p:nvPr>
        </p:nvSpPr>
        <p:spPr>
          <a:xfrm>
            <a:off x="584200" y="6231256"/>
            <a:ext cx="383541" cy="169544"/>
          </a:xfrm>
          <a:prstGeom prst="rect">
            <a:avLst/>
          </a:prstGeom>
        </p:spPr>
        <p:txBody>
          <a:bodyPr lIns="0" tIns="0" rIns="0" bIns="0" anchor="b"/>
          <a:lstStyle>
            <a:lvl1pPr>
              <a:defRPr sz="901">
                <a:solidFill>
                  <a:schemeClr val="tx1">
                    <a:lumMod val="65000"/>
                  </a:schemeClr>
                </a:solidFill>
              </a:defRPr>
            </a:lvl1pPr>
          </a:lstStyle>
          <a:p>
            <a:fld id="{FA1AD9D4-22CF-4432-ABAA-EF3A50B36963}" type="slidenum">
              <a:rPr lang="en-US" smtClean="0"/>
              <a:pPr/>
              <a:t>‹#›</a:t>
            </a:fld>
            <a:endParaRPr lang="en-US"/>
          </a:p>
        </p:txBody>
      </p:sp>
    </p:spTree>
    <p:extLst>
      <p:ext uri="{BB962C8B-B14F-4D97-AF65-F5344CB8AC3E}">
        <p14:creationId xmlns:p14="http://schemas.microsoft.com/office/powerpoint/2010/main" val="1189062665"/>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Lst>
  <p:transition>
    <p:fade/>
  </p:transition>
  <p:hf hdr="0" ftr="0" dt="0"/>
  <p:txStyles>
    <p:titleStyle>
      <a:lvl1pPr algn="l" defTabSz="932725" rtl="0" eaLnBrk="1" latinLnBrk="0" hangingPunct="1">
        <a:lnSpc>
          <a:spcPct val="100000"/>
        </a:lnSpc>
        <a:spcBef>
          <a:spcPct val="0"/>
        </a:spcBef>
        <a:buNone/>
        <a:defRPr lang="en-US" sz="3200" b="0" kern="1200" cap="none" spc="-50" baseline="0" dirty="0" smtClean="0">
          <a:ln w="3175">
            <a:noFill/>
          </a:ln>
          <a:solidFill>
            <a:srgbClr val="243A5F"/>
          </a:solidFill>
          <a:effectLst/>
          <a:latin typeface="+mj-lt"/>
          <a:ea typeface="+mn-ea"/>
          <a:cs typeface="Segoe UI" pitchFamily="34" charset="0"/>
        </a:defRPr>
      </a:lvl1pPr>
    </p:titleStyle>
    <p:body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25" rtl="0" eaLnBrk="1" latinLnBrk="0" hangingPunct="1">
        <a:defRPr sz="1800" kern="1200">
          <a:solidFill>
            <a:schemeClr val="tx1"/>
          </a:solidFill>
          <a:latin typeface="+mn-lt"/>
          <a:ea typeface="+mn-ea"/>
          <a:cs typeface="+mn-cs"/>
        </a:defRPr>
      </a:lvl1pPr>
      <a:lvl2pPr marL="466363" algn="l" defTabSz="932725" rtl="0" eaLnBrk="1" latinLnBrk="0" hangingPunct="1">
        <a:defRPr sz="1800" kern="1200">
          <a:solidFill>
            <a:schemeClr val="tx1"/>
          </a:solidFill>
          <a:latin typeface="+mn-lt"/>
          <a:ea typeface="+mn-ea"/>
          <a:cs typeface="+mn-cs"/>
        </a:defRPr>
      </a:lvl2pPr>
      <a:lvl3pPr marL="932725" algn="l" defTabSz="932725" rtl="0" eaLnBrk="1" latinLnBrk="0" hangingPunct="1">
        <a:defRPr sz="1800" kern="1200">
          <a:solidFill>
            <a:schemeClr val="tx1"/>
          </a:solidFill>
          <a:latin typeface="+mn-lt"/>
          <a:ea typeface="+mn-ea"/>
          <a:cs typeface="+mn-cs"/>
        </a:defRPr>
      </a:lvl3pPr>
      <a:lvl4pPr marL="1399088" algn="l" defTabSz="932725" rtl="0" eaLnBrk="1" latinLnBrk="0" hangingPunct="1">
        <a:defRPr sz="1800" kern="1200">
          <a:solidFill>
            <a:schemeClr val="tx1"/>
          </a:solidFill>
          <a:latin typeface="+mn-lt"/>
          <a:ea typeface="+mn-ea"/>
          <a:cs typeface="+mn-cs"/>
        </a:defRPr>
      </a:lvl4pPr>
      <a:lvl5pPr marL="1865451" algn="l" defTabSz="932725" rtl="0" eaLnBrk="1" latinLnBrk="0" hangingPunct="1">
        <a:defRPr sz="1800" kern="1200">
          <a:solidFill>
            <a:schemeClr val="tx1"/>
          </a:solidFill>
          <a:latin typeface="+mn-lt"/>
          <a:ea typeface="+mn-ea"/>
          <a:cs typeface="+mn-cs"/>
        </a:defRPr>
      </a:lvl5pPr>
      <a:lvl6pPr marL="2331815" algn="l" defTabSz="932725" rtl="0" eaLnBrk="1" latinLnBrk="0" hangingPunct="1">
        <a:defRPr sz="1800" kern="1200">
          <a:solidFill>
            <a:schemeClr val="tx1"/>
          </a:solidFill>
          <a:latin typeface="+mn-lt"/>
          <a:ea typeface="+mn-ea"/>
          <a:cs typeface="+mn-cs"/>
        </a:defRPr>
      </a:lvl6pPr>
      <a:lvl7pPr marL="2798176" algn="l" defTabSz="932725" rtl="0" eaLnBrk="1" latinLnBrk="0" hangingPunct="1">
        <a:defRPr sz="1800" kern="1200">
          <a:solidFill>
            <a:schemeClr val="tx1"/>
          </a:solidFill>
          <a:latin typeface="+mn-lt"/>
          <a:ea typeface="+mn-ea"/>
          <a:cs typeface="+mn-cs"/>
        </a:defRPr>
      </a:lvl7pPr>
      <a:lvl8pPr marL="3264540" algn="l" defTabSz="932725" rtl="0" eaLnBrk="1" latinLnBrk="0" hangingPunct="1">
        <a:defRPr sz="1800" kern="1200">
          <a:solidFill>
            <a:schemeClr val="tx1"/>
          </a:solidFill>
          <a:latin typeface="+mn-lt"/>
          <a:ea typeface="+mn-ea"/>
          <a:cs typeface="+mn-cs"/>
        </a:defRPr>
      </a:lvl8pPr>
      <a:lvl9pPr marL="3730903" algn="l" defTabSz="93272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hyperlink" Target="https://www.un.org/sustainabledevelopment/sustainable-development-goa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comments" Target="../comments/comment1.xml"/><Relationship Id="rId5" Type="http://schemas.openxmlformats.org/officeDocument/2006/relationships/hyperlink" Target="https://www.unglobalcompact.org/what-is-gc/participants/6584-Microsoft-Corporation#cop" TargetMode="External"/><Relationship Id="rId4" Type="http://schemas.openxmlformats.org/officeDocument/2006/relationships/hyperlink" Target="https://www.microsoft.com/en-us/corporate-responsibility/un-sustainable-development-goal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notesSlide" Target="../notesSlides/notesSlide3.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34.xml"/><Relationship Id="rId16" Type="http://schemas.openxmlformats.org/officeDocument/2006/relationships/image" Target="../media/image31.svg"/><Relationship Id="rId1" Type="http://schemas.openxmlformats.org/officeDocument/2006/relationships/tags" Target="../tags/tag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8.png"/><Relationship Id="rId3" Type="http://schemas.openxmlformats.org/officeDocument/2006/relationships/notesSlide" Target="../notesSlides/notesSlide4.xml"/><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34.xml"/><Relationship Id="rId16" Type="http://schemas.openxmlformats.org/officeDocument/2006/relationships/image" Target="../media/image35.svg"/><Relationship Id="rId1" Type="http://schemas.openxmlformats.org/officeDocument/2006/relationships/tags" Target="../tags/tag2.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32.jpeg"/><Relationship Id="rId9" Type="http://schemas.openxmlformats.org/officeDocument/2006/relationships/image" Target="../media/image24.png"/><Relationship Id="rId1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9.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EC7C-10B7-1DA3-0643-F67DA7024F7F}"/>
              </a:ext>
            </a:extLst>
          </p:cNvPr>
          <p:cNvSpPr>
            <a:spLocks noGrp="1"/>
          </p:cNvSpPr>
          <p:nvPr>
            <p:ph type="ctrTitle"/>
          </p:nvPr>
        </p:nvSpPr>
        <p:spPr/>
        <p:txBody>
          <a:bodyPr>
            <a:normAutofit/>
          </a:bodyPr>
          <a:lstStyle/>
          <a:p>
            <a:r>
              <a:rPr lang="en-US" sz="3600" dirty="0"/>
              <a:t>A Sustainability Framework for Smart Learning Factories Based on Using Structured Information as Semantic Models</a:t>
            </a:r>
          </a:p>
        </p:txBody>
      </p:sp>
      <p:sp>
        <p:nvSpPr>
          <p:cNvPr id="3" name="Subtitle 2">
            <a:extLst>
              <a:ext uri="{FF2B5EF4-FFF2-40B4-BE49-F238E27FC236}">
                <a16:creationId xmlns:a16="http://schemas.microsoft.com/office/drawing/2014/main" id="{E9D58269-B134-8A70-7BCB-B040B2A101F5}"/>
              </a:ext>
            </a:extLst>
          </p:cNvPr>
          <p:cNvSpPr>
            <a:spLocks noGrp="1"/>
          </p:cNvSpPr>
          <p:nvPr>
            <p:ph type="subTitle" idx="1"/>
          </p:nvPr>
        </p:nvSpPr>
        <p:spPr/>
        <p:txBody>
          <a:bodyPr/>
          <a:lstStyle/>
          <a:p>
            <a:r>
              <a:rPr lang="en-US" dirty="0"/>
              <a:t>Ragu </a:t>
            </a:r>
            <a:r>
              <a:rPr lang="en-US" dirty="0" err="1"/>
              <a:t>Athinarayanana</a:t>
            </a:r>
            <a:r>
              <a:rPr lang="en-US" dirty="0"/>
              <a:t>, Sangje </a:t>
            </a:r>
            <a:r>
              <a:rPr lang="en-US" dirty="0" err="1"/>
              <a:t>Choa</a:t>
            </a:r>
            <a:r>
              <a:rPr lang="en-US" dirty="0"/>
              <a:t> , Balamurugan Balakreshnan</a:t>
            </a:r>
          </a:p>
        </p:txBody>
      </p:sp>
    </p:spTree>
    <p:extLst>
      <p:ext uri="{BB962C8B-B14F-4D97-AF65-F5344CB8AC3E}">
        <p14:creationId xmlns:p14="http://schemas.microsoft.com/office/powerpoint/2010/main" val="356675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48E5-5FDB-EF9B-D6BD-573B254623B2}"/>
              </a:ext>
            </a:extLst>
          </p:cNvPr>
          <p:cNvSpPr>
            <a:spLocks noGrp="1"/>
          </p:cNvSpPr>
          <p:nvPr>
            <p:ph type="title"/>
          </p:nvPr>
        </p:nvSpPr>
        <p:spPr/>
        <p:txBody>
          <a:bodyPr/>
          <a:lstStyle/>
          <a:p>
            <a:r>
              <a:rPr lang="en-US" dirty="0"/>
              <a:t>Use Case</a:t>
            </a:r>
          </a:p>
        </p:txBody>
      </p:sp>
      <p:sp>
        <p:nvSpPr>
          <p:cNvPr id="3" name="Content Placeholder 2">
            <a:extLst>
              <a:ext uri="{FF2B5EF4-FFF2-40B4-BE49-F238E27FC236}">
                <a16:creationId xmlns:a16="http://schemas.microsoft.com/office/drawing/2014/main" id="{FE204E32-A588-28E5-025F-E440189865B4}"/>
              </a:ext>
            </a:extLst>
          </p:cNvPr>
          <p:cNvSpPr>
            <a:spLocks noGrp="1"/>
          </p:cNvSpPr>
          <p:nvPr>
            <p:ph idx="1"/>
          </p:nvPr>
        </p:nvSpPr>
        <p:spPr/>
        <p:txBody>
          <a:bodyPr/>
          <a:lstStyle/>
          <a:p>
            <a:r>
              <a:rPr lang="en-US" dirty="0"/>
              <a:t>Create a framework to collect sustainability data from plants</a:t>
            </a:r>
          </a:p>
          <a:p>
            <a:r>
              <a:rPr lang="en-US" dirty="0"/>
              <a:t>Data source can be internal or external</a:t>
            </a:r>
          </a:p>
          <a:p>
            <a:r>
              <a:rPr lang="en-US" dirty="0"/>
              <a:t>Common data model to store the sustainability information</a:t>
            </a:r>
          </a:p>
          <a:p>
            <a:r>
              <a:rPr lang="en-US" dirty="0"/>
              <a:t>Ability to report on carbon consumes and used</a:t>
            </a:r>
          </a:p>
          <a:p>
            <a:r>
              <a:rPr lang="en-US" dirty="0"/>
              <a:t>Ability to collect data from various Assembly lines and stations</a:t>
            </a:r>
          </a:p>
          <a:p>
            <a:r>
              <a:rPr lang="en-US" dirty="0"/>
              <a:t>Even the power sources or gas </a:t>
            </a:r>
            <a:r>
              <a:rPr lang="en-US" dirty="0" err="1"/>
              <a:t>sourcesused</a:t>
            </a:r>
            <a:endParaRPr lang="en-US" dirty="0"/>
          </a:p>
          <a:p>
            <a:endParaRPr lang="en-US" dirty="0"/>
          </a:p>
        </p:txBody>
      </p:sp>
    </p:spTree>
    <p:extLst>
      <p:ext uri="{BB962C8B-B14F-4D97-AF65-F5344CB8AC3E}">
        <p14:creationId xmlns:p14="http://schemas.microsoft.com/office/powerpoint/2010/main" val="17795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32EAB-2156-46E2-A4F1-F5CE0C6AB1F6}"/>
              </a:ext>
            </a:extLst>
          </p:cNvPr>
          <p:cNvSpPr>
            <a:spLocks noGrp="1"/>
          </p:cNvSpPr>
          <p:nvPr>
            <p:ph type="title"/>
          </p:nvPr>
        </p:nvSpPr>
        <p:spPr/>
        <p:txBody>
          <a:bodyPr/>
          <a:lstStyle/>
          <a:p>
            <a:r>
              <a:rPr lang="en-US"/>
              <a:t>UN Sustainable Development Goals (SDGs)</a:t>
            </a:r>
          </a:p>
        </p:txBody>
      </p:sp>
      <p:sp>
        <p:nvSpPr>
          <p:cNvPr id="6" name="Content Placeholder 5">
            <a:extLst>
              <a:ext uri="{FF2B5EF4-FFF2-40B4-BE49-F238E27FC236}">
                <a16:creationId xmlns:a16="http://schemas.microsoft.com/office/drawing/2014/main" id="{FD06CA92-A531-4155-8C98-60B4128FAFBE}"/>
              </a:ext>
            </a:extLst>
          </p:cNvPr>
          <p:cNvSpPr>
            <a:spLocks noGrp="1"/>
          </p:cNvSpPr>
          <p:nvPr>
            <p:ph sz="quarter" idx="10"/>
          </p:nvPr>
        </p:nvSpPr>
        <p:spPr>
          <a:xfrm>
            <a:off x="584200" y="5873600"/>
            <a:ext cx="11018838" cy="276999"/>
          </a:xfrm>
        </p:spPr>
        <p:txBody>
          <a:bodyPr vert="horz" wrap="square" lIns="0" tIns="0" rIns="0" bIns="0" rtlCol="0" anchor="t">
            <a:spAutoFit/>
          </a:bodyPr>
          <a:lstStyle/>
          <a:p>
            <a:pPr marL="0" indent="0">
              <a:buNone/>
            </a:pPr>
            <a:r>
              <a:rPr lang="en-US">
                <a:cs typeface="Segoe UI"/>
              </a:rPr>
              <a:t>We don’t need to define sustainability categories, as this is done by the United Nations.</a:t>
            </a:r>
          </a:p>
        </p:txBody>
      </p:sp>
      <p:pic>
        <p:nvPicPr>
          <p:cNvPr id="5" name="Picture 4">
            <a:extLst>
              <a:ext uri="{FF2B5EF4-FFF2-40B4-BE49-F238E27FC236}">
                <a16:creationId xmlns:a16="http://schemas.microsoft.com/office/drawing/2014/main" id="{9F546A01-4E34-4D5A-BFC2-4303B8890BF8}"/>
              </a:ext>
            </a:extLst>
          </p:cNvPr>
          <p:cNvPicPr>
            <a:picLocks noChangeAspect="1"/>
          </p:cNvPicPr>
          <p:nvPr/>
        </p:nvPicPr>
        <p:blipFill>
          <a:blip r:embed="rId3"/>
          <a:stretch>
            <a:fillRect/>
          </a:stretch>
        </p:blipFill>
        <p:spPr>
          <a:xfrm>
            <a:off x="549364" y="1099580"/>
            <a:ext cx="9078730" cy="4562527"/>
          </a:xfrm>
          <a:prstGeom prst="rect">
            <a:avLst/>
          </a:prstGeom>
        </p:spPr>
      </p:pic>
      <p:sp>
        <p:nvSpPr>
          <p:cNvPr id="7" name="Content Placeholder 5">
            <a:extLst>
              <a:ext uri="{FF2B5EF4-FFF2-40B4-BE49-F238E27FC236}">
                <a16:creationId xmlns:a16="http://schemas.microsoft.com/office/drawing/2014/main" id="{E8DF5714-DF3C-4759-8C43-D394BC0A86C0}"/>
              </a:ext>
            </a:extLst>
          </p:cNvPr>
          <p:cNvSpPr txBox="1">
            <a:spLocks/>
          </p:cNvSpPr>
          <p:nvPr/>
        </p:nvSpPr>
        <p:spPr>
          <a:xfrm>
            <a:off x="584199" y="6323856"/>
            <a:ext cx="5594927" cy="1538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hlinkClick r:id="rId4"/>
              </a:rPr>
              <a:t>https://www.un.org/sustainabledevelopment/sustainable-development-goals/</a:t>
            </a:r>
            <a:endParaRPr kumimoji="0" lang="en-US" sz="1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119096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3CC9F26-7230-44DD-82E4-ADCC6359285B}"/>
              </a:ext>
            </a:extLst>
          </p:cNvPr>
          <p:cNvGrpSpPr/>
          <p:nvPr/>
        </p:nvGrpSpPr>
        <p:grpSpPr>
          <a:xfrm>
            <a:off x="118865" y="992513"/>
            <a:ext cx="7194042" cy="5408287"/>
            <a:chOff x="565405" y="1453611"/>
            <a:chExt cx="7194042" cy="5408287"/>
          </a:xfrm>
        </p:grpSpPr>
        <p:pic>
          <p:nvPicPr>
            <p:cNvPr id="11" name="Picture 10">
              <a:extLst>
                <a:ext uri="{FF2B5EF4-FFF2-40B4-BE49-F238E27FC236}">
                  <a16:creationId xmlns:a16="http://schemas.microsoft.com/office/drawing/2014/main" id="{EC6FA93C-3A67-437D-85F9-832C04BC3B57}"/>
                </a:ext>
              </a:extLst>
            </p:cNvPr>
            <p:cNvPicPr>
              <a:picLocks noChangeAspect="1"/>
            </p:cNvPicPr>
            <p:nvPr/>
          </p:nvPicPr>
          <p:blipFill rotWithShape="1">
            <a:blip r:embed="rId3"/>
            <a:srcRect l="1877"/>
            <a:stretch/>
          </p:blipFill>
          <p:spPr>
            <a:xfrm>
              <a:off x="565405" y="1453611"/>
              <a:ext cx="7194042" cy="5408287"/>
            </a:xfrm>
            <a:prstGeom prst="rect">
              <a:avLst/>
            </a:prstGeom>
          </p:spPr>
        </p:pic>
        <p:sp>
          <p:nvSpPr>
            <p:cNvPr id="6" name="Rectangle 5">
              <a:extLst>
                <a:ext uri="{FF2B5EF4-FFF2-40B4-BE49-F238E27FC236}">
                  <a16:creationId xmlns:a16="http://schemas.microsoft.com/office/drawing/2014/main" id="{6FEAEC7E-792F-47ED-962E-E9CFDED0A5A5}"/>
                </a:ext>
              </a:extLst>
            </p:cNvPr>
            <p:cNvSpPr/>
            <p:nvPr/>
          </p:nvSpPr>
          <p:spPr bwMode="auto">
            <a:xfrm>
              <a:off x="567558" y="4109545"/>
              <a:ext cx="1181343" cy="3825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a:t>
              </a: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20" name="Rectangle 19">
            <a:extLst>
              <a:ext uri="{FF2B5EF4-FFF2-40B4-BE49-F238E27FC236}">
                <a16:creationId xmlns:a16="http://schemas.microsoft.com/office/drawing/2014/main" id="{848EB0A1-6DFE-4BE3-BCB4-14EEBBCC9FBB}"/>
              </a:ext>
            </a:extLst>
          </p:cNvPr>
          <p:cNvSpPr/>
          <p:nvPr/>
        </p:nvSpPr>
        <p:spPr bwMode="auto">
          <a:xfrm flipH="1">
            <a:off x="7187453" y="0"/>
            <a:ext cx="5004547" cy="6858000"/>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3">
            <a:extLst>
              <a:ext uri="{FF2B5EF4-FFF2-40B4-BE49-F238E27FC236}">
                <a16:creationId xmlns:a16="http://schemas.microsoft.com/office/drawing/2014/main" id="{7DA2D7AA-B9C3-47B3-B1FC-3BB524FFDD95}"/>
              </a:ext>
            </a:extLst>
          </p:cNvPr>
          <p:cNvSpPr>
            <a:spLocks noGrp="1"/>
          </p:cNvSpPr>
          <p:nvPr>
            <p:ph type="title"/>
          </p:nvPr>
        </p:nvSpPr>
        <p:spPr/>
        <p:txBody>
          <a:bodyPr/>
          <a:lstStyle/>
          <a:p>
            <a:r>
              <a:rPr lang="en-US"/>
              <a:t>Sustainability – as a 3-lens view</a:t>
            </a:r>
          </a:p>
        </p:txBody>
      </p:sp>
      <p:sp>
        <p:nvSpPr>
          <p:cNvPr id="2" name="TextBox 1">
            <a:extLst>
              <a:ext uri="{FF2B5EF4-FFF2-40B4-BE49-F238E27FC236}">
                <a16:creationId xmlns:a16="http://schemas.microsoft.com/office/drawing/2014/main" id="{9A843141-4682-4C90-B41F-8008F6AEA987}"/>
              </a:ext>
            </a:extLst>
          </p:cNvPr>
          <p:cNvSpPr txBox="1"/>
          <p:nvPr/>
        </p:nvSpPr>
        <p:spPr>
          <a:xfrm>
            <a:off x="7438362" y="2841592"/>
            <a:ext cx="4557099" cy="18697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Societal</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eradication of poverty, and the improvement of social justice, peace and good health. </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social development depends upon a protected environment;</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the goals on </a:t>
            </a: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clean energy</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 no poverty, zero hunger, peace and justice, </a:t>
            </a: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sustainable cities, education, gender equality and good health;</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endParaRPr>
          </a:p>
        </p:txBody>
      </p:sp>
      <p:sp>
        <p:nvSpPr>
          <p:cNvPr id="3" name="TextBox 2">
            <a:extLst>
              <a:ext uri="{FF2B5EF4-FFF2-40B4-BE49-F238E27FC236}">
                <a16:creationId xmlns:a16="http://schemas.microsoft.com/office/drawing/2014/main" id="{875958E4-68D8-48CD-AA6A-07E3DA4753F2}"/>
              </a:ext>
            </a:extLst>
          </p:cNvPr>
          <p:cNvSpPr txBox="1"/>
          <p:nvPr/>
        </p:nvSpPr>
        <p:spPr>
          <a:xfrm>
            <a:off x="7438364" y="1021150"/>
            <a:ext cx="4557098" cy="16927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Economic </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direct attention towards </a:t>
            </a: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industry, innovation and infrastructure</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 </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reduced inequalities; </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responsible consumption and production</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 </a:t>
            </a:r>
          </a:p>
          <a:p>
            <a:pPr marL="171450" marR="0" lvl="0" indent="-17145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and decent work and economic growth that is decoupled from environmental degradation</a:t>
            </a:r>
          </a:p>
        </p:txBody>
      </p:sp>
      <p:sp>
        <p:nvSpPr>
          <p:cNvPr id="4" name="TextBox 3">
            <a:extLst>
              <a:ext uri="{FF2B5EF4-FFF2-40B4-BE49-F238E27FC236}">
                <a16:creationId xmlns:a16="http://schemas.microsoft.com/office/drawing/2014/main" id="{F20460C5-B5DD-496C-A36C-1C3871E45675}"/>
              </a:ext>
            </a:extLst>
          </p:cNvPr>
          <p:cNvSpPr txBox="1"/>
          <p:nvPr/>
        </p:nvSpPr>
        <p:spPr>
          <a:xfrm>
            <a:off x="7438363" y="4887150"/>
            <a:ext cx="4557099" cy="1800493"/>
          </a:xfrm>
          <a:prstGeom prst="rect">
            <a:avLst/>
          </a:prstGeom>
          <a:solidFill>
            <a:schemeClr val="accent4">
              <a:lumMod val="20000"/>
              <a:lumOff val="80000"/>
            </a:schemeClr>
          </a:solidFill>
          <a:ln w="25400">
            <a:solidFill>
              <a:srgbClr val="3D7E42"/>
            </a:solidFill>
          </a:ln>
        </p:spPr>
        <p:txBody>
          <a:bodyPr wrap="square" lIns="91440" tIns="91440" rIns="91440" bIns="91440" rtlCol="0">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6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Environmental </a:t>
            </a:r>
            <a:r>
              <a:rPr kumimoji="0" lang="en-US" sz="1400" b="1" i="0" u="none" strike="noStrike" kern="1200" cap="none" spc="0" normalizeH="0" baseline="0" noProof="0">
                <a:ln>
                  <a:noFill/>
                </a:ln>
                <a:solidFill>
                  <a:srgbClr val="107C10"/>
                </a:solidFill>
                <a:effectLst/>
                <a:uLnTx/>
                <a:uFillTx/>
                <a:latin typeface="Segoe UI"/>
                <a:ea typeface="+mn-ea"/>
                <a:cs typeface="Segoe UI Light" panose="020B0502040204020203" pitchFamily="34" charset="0"/>
              </a:rPr>
              <a:t>(</a:t>
            </a:r>
            <a:r>
              <a:rPr kumimoji="0" lang="en-US" sz="1400" b="1" i="0" u="none" strike="noStrike" kern="1200" cap="none" spc="0" normalizeH="0" baseline="0" noProof="0">
                <a:ln>
                  <a:noFill/>
                </a:ln>
                <a:solidFill>
                  <a:srgbClr val="107C10"/>
                </a:solidFill>
                <a:effectLst/>
                <a:uLnTx/>
                <a:uFillTx/>
                <a:latin typeface="Segoe UI"/>
                <a:ea typeface="+mn-ea"/>
                <a:cs typeface="+mn-cs"/>
              </a:rPr>
              <a:t>Microsoft Priority)</a:t>
            </a:r>
            <a:endParaRPr kumimoji="0" lang="en-US" sz="1400" b="1" i="0" u="none" strike="noStrike" kern="1200" cap="none" spc="0" normalizeH="0" baseline="0" noProof="0">
              <a:ln>
                <a:noFill/>
              </a:ln>
              <a:solidFill>
                <a:srgbClr val="107C10"/>
              </a:soli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Protecting the environment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is an essential precondition for social justice and economic development. If we do not achieve the goals related to clean water and sanitation, life below </a:t>
            </a: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water, life on land, and climate action</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 the world will fail to achieve the remaining goals;</a:t>
            </a:r>
          </a:p>
        </p:txBody>
      </p:sp>
      <p:sp>
        <p:nvSpPr>
          <p:cNvPr id="7" name="TextBox 6">
            <a:extLst>
              <a:ext uri="{FF2B5EF4-FFF2-40B4-BE49-F238E27FC236}">
                <a16:creationId xmlns:a16="http://schemas.microsoft.com/office/drawing/2014/main" id="{E84689C5-CAB9-0C42-A9FC-3520C9AFA323}"/>
              </a:ext>
            </a:extLst>
          </p:cNvPr>
          <p:cNvSpPr txBox="1"/>
          <p:nvPr/>
        </p:nvSpPr>
        <p:spPr>
          <a:xfrm>
            <a:off x="5181600" y="2514600"/>
            <a:ext cx="1828800" cy="18288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7B05D9C6-E78F-FE40-92B9-05B32976FF5E}"/>
              </a:ext>
            </a:extLst>
          </p:cNvPr>
          <p:cNvSpPr txBox="1"/>
          <p:nvPr/>
        </p:nvSpPr>
        <p:spPr>
          <a:xfrm>
            <a:off x="5181600" y="2514600"/>
            <a:ext cx="1828800" cy="18288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2" name="TextBox 11">
            <a:extLst>
              <a:ext uri="{FF2B5EF4-FFF2-40B4-BE49-F238E27FC236}">
                <a16:creationId xmlns:a16="http://schemas.microsoft.com/office/drawing/2014/main" id="{42F9B72A-491B-428D-AF29-964BC32EEA59}"/>
              </a:ext>
            </a:extLst>
          </p:cNvPr>
          <p:cNvSpPr txBox="1"/>
          <p:nvPr/>
        </p:nvSpPr>
        <p:spPr>
          <a:xfrm>
            <a:off x="7438363" y="404281"/>
            <a:ext cx="4753637" cy="4693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rPr>
              <a:t>Microsoft’s Commitment to SDGs – </a:t>
            </a: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hlinkClick r:id="rId4"/>
              </a:rPr>
              <a:t>link</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fr-FR" sz="1400" b="1" i="0" u="sng" strike="noStrike" kern="1200" cap="none" spc="0" normalizeH="0" baseline="0" noProof="0">
                <a:ln>
                  <a:noFill/>
                </a:ln>
                <a:solidFill>
                  <a:srgbClr val="005DA6"/>
                </a:solidFill>
                <a:effectLst/>
                <a:uLnTx/>
                <a:uFillTx/>
                <a:latin typeface="Segoe UI"/>
                <a:ea typeface="+mn-ea"/>
                <a:cs typeface="Segoe UI Light" panose="020B0502040204020203" pitchFamily="34" charset="0"/>
                <a:hlinkClick r:id="rId5"/>
              </a:rPr>
              <a:t>UN Global Compact Communication on Progress</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3285149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3D1E68B7-C565-4535-BB8D-383AA1E203F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49948" t="7442" r="-3" b="73600"/>
          <a:stretch/>
        </p:blipFill>
        <p:spPr>
          <a:xfrm>
            <a:off x="1" y="4262164"/>
            <a:ext cx="12192000" cy="2595836"/>
          </a:xfrm>
          <a:prstGeom prst="rect">
            <a:avLst/>
          </a:prstGeom>
        </p:spPr>
      </p:pic>
      <p:sp>
        <p:nvSpPr>
          <p:cNvPr id="66" name="Rectangle 65">
            <a:extLst>
              <a:ext uri="{FF2B5EF4-FFF2-40B4-BE49-F238E27FC236}">
                <a16:creationId xmlns:a16="http://schemas.microsoft.com/office/drawing/2014/main" id="{C370AD15-8761-4A85-81BC-F21FE5592743}"/>
              </a:ext>
              <a:ext uri="{C183D7F6-B498-43B3-948B-1728B52AA6E4}">
                <adec:decorative xmlns:adec="http://schemas.microsoft.com/office/drawing/2017/decorative" val="1"/>
              </a:ext>
            </a:extLst>
          </p:cNvPr>
          <p:cNvSpPr/>
          <p:nvPr/>
        </p:nvSpPr>
        <p:spPr bwMode="auto">
          <a:xfrm>
            <a:off x="-1" y="4262165"/>
            <a:ext cx="12192001" cy="1842564"/>
          </a:xfrm>
          <a:prstGeom prst="rect">
            <a:avLst/>
          </a:prstGeom>
          <a:gradFill>
            <a:gsLst>
              <a:gs pos="0">
                <a:schemeClr val="tx1"/>
              </a:gs>
              <a:gs pos="100000">
                <a:schemeClr val="tx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839FB15-8850-4939-9188-52DF85107D48}"/>
              </a:ext>
            </a:extLst>
          </p:cNvPr>
          <p:cNvSpPr>
            <a:spLocks noGrp="1"/>
          </p:cNvSpPr>
          <p:nvPr>
            <p:ph type="title"/>
          </p:nvPr>
        </p:nvSpPr>
        <p:spPr>
          <a:xfrm>
            <a:off x="588263" y="457200"/>
            <a:ext cx="6086857" cy="1477328"/>
          </a:xfrm>
        </p:spPr>
        <p:txBody>
          <a:bodyPr/>
          <a:lstStyle/>
          <a:p>
            <a:r>
              <a:rPr lang="en-US">
                <a:solidFill>
                  <a:srgbClr val="243A5F"/>
                </a:solidFill>
              </a:rPr>
              <a:t>Investing to build the leading platform for technology solutions to environmental challenges​</a:t>
            </a:r>
          </a:p>
        </p:txBody>
      </p:sp>
      <p:grpSp>
        <p:nvGrpSpPr>
          <p:cNvPr id="3" name="Group 2" descr="Circle graphic displays carbon, water, waste, and ecosystems on the outside. The inside illustrates that Microsoft focuses on those areas through work with optimizing operations, products and services, customers and partners, and advocating for public policy.&#10;">
            <a:extLst>
              <a:ext uri="{FF2B5EF4-FFF2-40B4-BE49-F238E27FC236}">
                <a16:creationId xmlns:a16="http://schemas.microsoft.com/office/drawing/2014/main" id="{DABF80A1-E5BB-4F2F-A9C0-92E528EDF6E2}"/>
              </a:ext>
              <a:ext uri="{C183D7F6-B498-43B3-948B-1728B52AA6E4}">
                <adec:decorative xmlns:adec="http://schemas.microsoft.com/office/drawing/2017/decorative" val="0"/>
              </a:ext>
            </a:extLst>
          </p:cNvPr>
          <p:cNvGrpSpPr/>
          <p:nvPr/>
        </p:nvGrpSpPr>
        <p:grpSpPr>
          <a:xfrm>
            <a:off x="6675120" y="1598493"/>
            <a:ext cx="4925965" cy="4569109"/>
            <a:chOff x="6675120" y="1598493"/>
            <a:chExt cx="4925965" cy="4569109"/>
          </a:xfrm>
        </p:grpSpPr>
        <p:sp>
          <p:nvSpPr>
            <p:cNvPr id="45" name="Oval 44">
              <a:extLst>
                <a:ext uri="{FF2B5EF4-FFF2-40B4-BE49-F238E27FC236}">
                  <a16:creationId xmlns:a16="http://schemas.microsoft.com/office/drawing/2014/main" id="{3F9B49AE-DAFA-4DAB-A7D4-7E1EB4C3FB1C}"/>
                </a:ext>
              </a:extLst>
            </p:cNvPr>
            <p:cNvSpPr/>
            <p:nvPr/>
          </p:nvSpPr>
          <p:spPr bwMode="auto">
            <a:xfrm>
              <a:off x="6886015" y="1652817"/>
              <a:ext cx="4460462" cy="4460460"/>
            </a:xfrm>
            <a:prstGeom prst="ellipse">
              <a:avLst/>
            </a:prstGeom>
            <a:solidFill>
              <a:schemeClr val="bg2"/>
            </a:solidFill>
            <a:ln w="317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50514DC8-2D02-467C-ABA4-945419537405}"/>
                </a:ext>
              </a:extLst>
            </p:cNvPr>
            <p:cNvSpPr/>
            <p:nvPr/>
          </p:nvSpPr>
          <p:spPr bwMode="auto">
            <a:xfrm>
              <a:off x="6832533" y="1598493"/>
              <a:ext cx="4569111" cy="4569109"/>
            </a:xfrm>
            <a:prstGeom prst="ellipse">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4C5A8893-49DF-4FFD-9DB5-EB029EE05828}"/>
                </a:ext>
              </a:extLst>
            </p:cNvPr>
            <p:cNvSpPr/>
            <p:nvPr/>
          </p:nvSpPr>
          <p:spPr bwMode="auto">
            <a:xfrm>
              <a:off x="8499669" y="3265629"/>
              <a:ext cx="1234840" cy="1234838"/>
            </a:xfrm>
            <a:prstGeom prst="ellipse">
              <a:avLst/>
            </a:prstGeom>
            <a:solidFill>
              <a:schemeClr val="bg2"/>
            </a:solidFill>
            <a:ln w="635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5" name="people_12" title="Icon of three people">
              <a:extLst>
                <a:ext uri="{FF2B5EF4-FFF2-40B4-BE49-F238E27FC236}">
                  <a16:creationId xmlns:a16="http://schemas.microsoft.com/office/drawing/2014/main" id="{1E5148F2-227C-407F-BCBE-0C36E67E43F5}"/>
                </a:ext>
              </a:extLst>
            </p:cNvPr>
            <p:cNvSpPr>
              <a:spLocks noChangeAspect="1" noEditPoints="1"/>
            </p:cNvSpPr>
            <p:nvPr/>
          </p:nvSpPr>
          <p:spPr bwMode="auto">
            <a:xfrm>
              <a:off x="8829302" y="3505822"/>
              <a:ext cx="575571" cy="49106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DA95487-8815-4674-95C6-347463ED0FA4}"/>
                </a:ext>
              </a:extLst>
            </p:cNvPr>
            <p:cNvSpPr txBox="1"/>
            <p:nvPr/>
          </p:nvSpPr>
          <p:spPr>
            <a:xfrm>
              <a:off x="8617384" y="4051487"/>
              <a:ext cx="992215" cy="190492"/>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rPr>
                <a:t>Employees</a:t>
              </a:r>
            </a:p>
          </p:txBody>
        </p:sp>
        <p:sp>
          <p:nvSpPr>
            <p:cNvPr id="57" name="TextBox 56">
              <a:extLst>
                <a:ext uri="{FF2B5EF4-FFF2-40B4-BE49-F238E27FC236}">
                  <a16:creationId xmlns:a16="http://schemas.microsoft.com/office/drawing/2014/main" id="{CB9D421B-01F6-46F9-8545-16FB25F04E1A}"/>
                </a:ext>
              </a:extLst>
            </p:cNvPr>
            <p:cNvSpPr txBox="1"/>
            <p:nvPr/>
          </p:nvSpPr>
          <p:spPr>
            <a:xfrm>
              <a:off x="8273567" y="5051991"/>
              <a:ext cx="1679850" cy="730219"/>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Advocate for policies to achieve corporate and societal goals</a:t>
              </a:r>
            </a:p>
          </p:txBody>
        </p:sp>
        <p:sp>
          <p:nvSpPr>
            <p:cNvPr id="58" name="TextBox 57">
              <a:extLst>
                <a:ext uri="{FF2B5EF4-FFF2-40B4-BE49-F238E27FC236}">
                  <a16:creationId xmlns:a16="http://schemas.microsoft.com/office/drawing/2014/main" id="{E49A7473-0A8B-4F3E-B1EE-6854679A57E4}"/>
                </a:ext>
              </a:extLst>
            </p:cNvPr>
            <p:cNvSpPr txBox="1"/>
            <p:nvPr/>
          </p:nvSpPr>
          <p:spPr>
            <a:xfrm>
              <a:off x="7236607" y="3470316"/>
              <a:ext cx="1081731" cy="698470"/>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Align with </a:t>
              </a:r>
              <a:br>
                <a:rPr kumimoji="0" lang="en-US" sz="1000" b="0" i="0" u="none" strike="noStrike" kern="1200" cap="none" spc="0" normalizeH="0" baseline="0" noProof="0">
                  <a:ln>
                    <a:noFill/>
                  </a:ln>
                  <a:solidFill>
                    <a:prstClr val="white"/>
                  </a:solidFill>
                  <a:effectLst/>
                  <a:uLnTx/>
                  <a:uFillTx/>
                  <a:latin typeface="Segoe UI"/>
                  <a:ea typeface="+mn-ea"/>
                  <a:cs typeface="+mn-cs"/>
                </a:rPr>
              </a:br>
              <a:r>
                <a:rPr kumimoji="0" lang="en-US" sz="1000" b="0" i="0" u="none" strike="noStrike" kern="1200" cap="none" spc="0" normalizeH="0" baseline="0" noProof="0">
                  <a:ln>
                    <a:noFill/>
                  </a:ln>
                  <a:solidFill>
                    <a:prstClr val="white"/>
                  </a:solidFill>
                  <a:effectLst/>
                  <a:uLnTx/>
                  <a:uFillTx/>
                  <a:latin typeface="Segoe UI"/>
                  <a:ea typeface="+mn-ea"/>
                  <a:cs typeface="+mn-cs"/>
                </a:rPr>
                <a:t>science and international goals</a:t>
              </a:r>
            </a:p>
          </p:txBody>
        </p:sp>
        <p:grpSp>
          <p:nvGrpSpPr>
            <p:cNvPr id="60" name="Group 59">
              <a:extLst>
                <a:ext uri="{FF2B5EF4-FFF2-40B4-BE49-F238E27FC236}">
                  <a16:creationId xmlns:a16="http://schemas.microsoft.com/office/drawing/2014/main" id="{AAA837A3-C8A8-4B15-9EB2-414F9B7805F8}"/>
                </a:ext>
              </a:extLst>
            </p:cNvPr>
            <p:cNvGrpSpPr/>
            <p:nvPr/>
          </p:nvGrpSpPr>
          <p:grpSpPr>
            <a:xfrm>
              <a:off x="6675120" y="1731263"/>
              <a:ext cx="1192200" cy="1192197"/>
              <a:chOff x="1694186" y="2144639"/>
              <a:chExt cx="1330765" cy="1330765"/>
            </a:xfrm>
          </p:grpSpPr>
          <p:sp>
            <p:nvSpPr>
              <p:cNvPr id="63" name="Oval 62">
                <a:extLst>
                  <a:ext uri="{FF2B5EF4-FFF2-40B4-BE49-F238E27FC236}">
                    <a16:creationId xmlns:a16="http://schemas.microsoft.com/office/drawing/2014/main" id="{D1640449-2AFC-4DF0-91D5-E6899377F1B1}"/>
                  </a:ext>
                </a:extLst>
              </p:cNvPr>
              <p:cNvSpPr/>
              <p:nvPr/>
            </p:nvSpPr>
            <p:spPr bwMode="auto">
              <a:xfrm>
                <a:off x="1694186" y="2144639"/>
                <a:ext cx="1330765" cy="1330765"/>
              </a:xfrm>
              <a:prstGeom prst="ellipse">
                <a:avLst/>
              </a:prstGeom>
              <a:solidFill>
                <a:srgbClr val="243A5F"/>
              </a:solidFill>
              <a:ln w="63500">
                <a:solidFill>
                  <a:srgbClr val="FFC000"/>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E51A4ACB-7808-4D4F-96AA-408CBCC35EB2}"/>
                  </a:ext>
                </a:extLst>
              </p:cNvPr>
              <p:cNvSpPr txBox="1"/>
              <p:nvPr/>
            </p:nvSpPr>
            <p:spPr>
              <a:xfrm>
                <a:off x="1878632" y="2918800"/>
                <a:ext cx="961871" cy="248072"/>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rPr>
                  <a:t>Carbon</a:t>
                </a:r>
              </a:p>
            </p:txBody>
          </p:sp>
        </p:grpSp>
        <p:sp>
          <p:nvSpPr>
            <p:cNvPr id="71" name="Oval 70">
              <a:extLst>
                <a:ext uri="{FF2B5EF4-FFF2-40B4-BE49-F238E27FC236}">
                  <a16:creationId xmlns:a16="http://schemas.microsoft.com/office/drawing/2014/main" id="{033ADFF5-F20D-4184-9A97-048F92BFCA24}"/>
                </a:ext>
              </a:extLst>
            </p:cNvPr>
            <p:cNvSpPr/>
            <p:nvPr/>
          </p:nvSpPr>
          <p:spPr bwMode="auto">
            <a:xfrm>
              <a:off x="10408885" y="4931564"/>
              <a:ext cx="1192200" cy="1192197"/>
            </a:xfrm>
            <a:prstGeom prst="ellipse">
              <a:avLst/>
            </a:prstGeom>
            <a:solidFill>
              <a:srgbClr val="243A5F"/>
            </a:solidFill>
            <a:ln w="63500">
              <a:solidFill>
                <a:srgbClr val="B0E43C"/>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E4792E76-7647-46C2-B9C9-3CFB69CCF662}"/>
                </a:ext>
              </a:extLst>
            </p:cNvPr>
            <p:cNvSpPr txBox="1"/>
            <p:nvPr/>
          </p:nvSpPr>
          <p:spPr>
            <a:xfrm>
              <a:off x="10417606" y="5625369"/>
              <a:ext cx="1171303" cy="222241"/>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rPr>
                <a:t>Ecosystems </a:t>
              </a:r>
            </a:p>
          </p:txBody>
        </p:sp>
        <p:grpSp>
          <p:nvGrpSpPr>
            <p:cNvPr id="74" name="Group 73">
              <a:extLst>
                <a:ext uri="{FF2B5EF4-FFF2-40B4-BE49-F238E27FC236}">
                  <a16:creationId xmlns:a16="http://schemas.microsoft.com/office/drawing/2014/main" id="{1BE7AC3D-113E-41D4-BEAB-4CA62DB81076}"/>
                </a:ext>
              </a:extLst>
            </p:cNvPr>
            <p:cNvGrpSpPr/>
            <p:nvPr/>
          </p:nvGrpSpPr>
          <p:grpSpPr>
            <a:xfrm>
              <a:off x="7451970" y="2215586"/>
              <a:ext cx="3330244" cy="3334920"/>
              <a:chOff x="5392968" y="1879224"/>
              <a:chExt cx="3074473" cy="3078795"/>
            </a:xfrm>
          </p:grpSpPr>
          <p:sp>
            <p:nvSpPr>
              <p:cNvPr id="75" name="Arc 74">
                <a:extLst>
                  <a:ext uri="{FF2B5EF4-FFF2-40B4-BE49-F238E27FC236}">
                    <a16:creationId xmlns:a16="http://schemas.microsoft.com/office/drawing/2014/main" id="{9A1DF9E7-456F-4467-9B6F-9280CBB00CC3}"/>
                  </a:ext>
                </a:extLst>
              </p:cNvPr>
              <p:cNvSpPr/>
              <p:nvPr/>
            </p:nvSpPr>
            <p:spPr>
              <a:xfrm>
                <a:off x="5392968" y="2009948"/>
                <a:ext cx="2897582" cy="2897572"/>
              </a:xfrm>
              <a:prstGeom prst="arc">
                <a:avLst>
                  <a:gd name="adj1" fmla="val 18708860"/>
                  <a:gd name="adj2" fmla="val 20055427"/>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Arc 75">
                <a:extLst>
                  <a:ext uri="{FF2B5EF4-FFF2-40B4-BE49-F238E27FC236}">
                    <a16:creationId xmlns:a16="http://schemas.microsoft.com/office/drawing/2014/main" id="{0E0F36CB-80E1-4890-B8E9-6A55E30A9B9E}"/>
                  </a:ext>
                </a:extLst>
              </p:cNvPr>
              <p:cNvSpPr/>
              <p:nvPr/>
            </p:nvSpPr>
            <p:spPr>
              <a:xfrm flipH="1">
                <a:off x="5522934" y="1998398"/>
                <a:ext cx="2897582" cy="2897572"/>
              </a:xfrm>
              <a:prstGeom prst="arc">
                <a:avLst>
                  <a:gd name="adj1" fmla="val 18861937"/>
                  <a:gd name="adj2" fmla="val 20257791"/>
                </a:avLst>
              </a:prstGeom>
              <a:ln>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Arc 76">
                <a:extLst>
                  <a:ext uri="{FF2B5EF4-FFF2-40B4-BE49-F238E27FC236}">
                    <a16:creationId xmlns:a16="http://schemas.microsoft.com/office/drawing/2014/main" id="{AFF3F391-05E7-4326-A229-7D2DFC96E3A4}"/>
                  </a:ext>
                </a:extLst>
              </p:cNvPr>
              <p:cNvSpPr/>
              <p:nvPr/>
            </p:nvSpPr>
            <p:spPr>
              <a:xfrm flipH="1" flipV="1">
                <a:off x="5569859" y="2060443"/>
                <a:ext cx="2897582" cy="2897576"/>
              </a:xfrm>
              <a:prstGeom prst="arc">
                <a:avLst>
                  <a:gd name="adj1" fmla="val 19043713"/>
                  <a:gd name="adj2" fmla="val 20522126"/>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Arc 77">
                <a:extLst>
                  <a:ext uri="{FF2B5EF4-FFF2-40B4-BE49-F238E27FC236}">
                    <a16:creationId xmlns:a16="http://schemas.microsoft.com/office/drawing/2014/main" id="{7A364928-2345-48E9-9457-C0C1DB895C49}"/>
                  </a:ext>
                </a:extLst>
              </p:cNvPr>
              <p:cNvSpPr/>
              <p:nvPr/>
            </p:nvSpPr>
            <p:spPr>
              <a:xfrm flipV="1">
                <a:off x="5495398" y="1879224"/>
                <a:ext cx="2897582" cy="2897576"/>
              </a:xfrm>
              <a:prstGeom prst="arc">
                <a:avLst>
                  <a:gd name="adj1" fmla="val 18033511"/>
                  <a:gd name="adj2" fmla="val 19414066"/>
                </a:avLst>
              </a:prstGeom>
              <a:ln>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0" name="Oval 79">
              <a:extLst>
                <a:ext uri="{FF2B5EF4-FFF2-40B4-BE49-F238E27FC236}">
                  <a16:creationId xmlns:a16="http://schemas.microsoft.com/office/drawing/2014/main" id="{A8E8954A-79A3-4D1C-BFAD-71AE45859C6F}"/>
                </a:ext>
              </a:extLst>
            </p:cNvPr>
            <p:cNvSpPr/>
            <p:nvPr/>
          </p:nvSpPr>
          <p:spPr bwMode="auto">
            <a:xfrm>
              <a:off x="6675120" y="4931564"/>
              <a:ext cx="1192200" cy="1192197"/>
            </a:xfrm>
            <a:prstGeom prst="ellipse">
              <a:avLst/>
            </a:prstGeom>
            <a:solidFill>
              <a:srgbClr val="243A5F"/>
            </a:solidFill>
            <a:ln w="63500">
              <a:solidFill>
                <a:srgbClr val="E9841F"/>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A3C01D01-F269-4972-B075-B16141421222}"/>
                </a:ext>
              </a:extLst>
            </p:cNvPr>
            <p:cNvSpPr txBox="1"/>
            <p:nvPr/>
          </p:nvSpPr>
          <p:spPr>
            <a:xfrm>
              <a:off x="6748860" y="5625369"/>
              <a:ext cx="1033319" cy="222241"/>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rPr>
                <a:t>Waste</a:t>
              </a:r>
            </a:p>
          </p:txBody>
        </p:sp>
        <p:grpSp>
          <p:nvGrpSpPr>
            <p:cNvPr id="83" name="Group 82">
              <a:extLst>
                <a:ext uri="{FF2B5EF4-FFF2-40B4-BE49-F238E27FC236}">
                  <a16:creationId xmlns:a16="http://schemas.microsoft.com/office/drawing/2014/main" id="{132CB6DC-B67E-44A3-B0EB-34BE7F7BB7F6}"/>
                </a:ext>
              </a:extLst>
            </p:cNvPr>
            <p:cNvGrpSpPr/>
            <p:nvPr/>
          </p:nvGrpSpPr>
          <p:grpSpPr>
            <a:xfrm>
              <a:off x="10390020" y="1731263"/>
              <a:ext cx="1192200" cy="1192197"/>
              <a:chOff x="5138746" y="2144639"/>
              <a:chExt cx="1330765" cy="1330765"/>
            </a:xfrm>
          </p:grpSpPr>
          <p:sp>
            <p:nvSpPr>
              <p:cNvPr id="84" name="Oval 83">
                <a:extLst>
                  <a:ext uri="{FF2B5EF4-FFF2-40B4-BE49-F238E27FC236}">
                    <a16:creationId xmlns:a16="http://schemas.microsoft.com/office/drawing/2014/main" id="{22531E52-1734-49C3-8827-1771B0A3D7A6}"/>
                  </a:ext>
                </a:extLst>
              </p:cNvPr>
              <p:cNvSpPr/>
              <p:nvPr/>
            </p:nvSpPr>
            <p:spPr bwMode="auto">
              <a:xfrm>
                <a:off x="5138746" y="2144639"/>
                <a:ext cx="1330765" cy="1330765"/>
              </a:xfrm>
              <a:prstGeom prst="ellipse">
                <a:avLst/>
              </a:prstGeom>
              <a:solidFill>
                <a:srgbClr val="243A5F"/>
              </a:solidFill>
              <a:ln w="63500">
                <a:solidFill>
                  <a:srgbClr val="00D7FB"/>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ECD43BE7-B441-461F-BB21-5DFE5ACB3FDB}"/>
                  </a:ext>
                </a:extLst>
              </p:cNvPr>
              <p:cNvSpPr txBox="1"/>
              <p:nvPr/>
            </p:nvSpPr>
            <p:spPr>
              <a:xfrm>
                <a:off x="5227419" y="2918800"/>
                <a:ext cx="1153418" cy="248072"/>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light" panose="020B0402040204020203" pitchFamily="34" charset="0"/>
                  </a:rPr>
                  <a:t>Water</a:t>
                </a:r>
              </a:p>
            </p:txBody>
          </p:sp>
        </p:grpSp>
        <p:sp>
          <p:nvSpPr>
            <p:cNvPr id="93" name="TextBox 92">
              <a:extLst>
                <a:ext uri="{FF2B5EF4-FFF2-40B4-BE49-F238E27FC236}">
                  <a16:creationId xmlns:a16="http://schemas.microsoft.com/office/drawing/2014/main" id="{0E9DEE05-375F-46E8-8634-A21B9382FC97}"/>
                </a:ext>
              </a:extLst>
            </p:cNvPr>
            <p:cNvSpPr txBox="1"/>
            <p:nvPr/>
          </p:nvSpPr>
          <p:spPr>
            <a:xfrm>
              <a:off x="8301450" y="1916283"/>
              <a:ext cx="1623654" cy="89954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Products </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Preferred platform </a:t>
              </a:r>
              <a:br>
                <a:rPr kumimoji="0" lang="en-US" sz="1000" b="0" i="0" u="none" strike="noStrike" kern="1200" cap="none" spc="0" normalizeH="0" baseline="0" noProof="0">
                  <a:ln>
                    <a:noFill/>
                  </a:ln>
                  <a:solidFill>
                    <a:prstClr val="white"/>
                  </a:solidFill>
                  <a:effectLst/>
                  <a:uLnTx/>
                  <a:uFillTx/>
                  <a:latin typeface="Segoe UI"/>
                  <a:ea typeface="+mn-ea"/>
                  <a:cs typeface="+mn-cs"/>
                </a:rPr>
              </a:br>
              <a:r>
                <a:rPr kumimoji="0" lang="en-US" sz="1000" b="0" i="0" u="none" strike="noStrike" kern="1200" cap="none" spc="0" normalizeH="0" baseline="0" noProof="0">
                  <a:ln>
                    <a:noFill/>
                  </a:ln>
                  <a:solidFill>
                    <a:prstClr val="white"/>
                  </a:solidFill>
                  <a:effectLst/>
                  <a:uLnTx/>
                  <a:uFillTx/>
                  <a:latin typeface="Segoe UI"/>
                  <a:ea typeface="+mn-ea"/>
                  <a:cs typeface="+mn-cs"/>
                </a:rPr>
                <a:t>and products for environmental solutions</a:t>
              </a:r>
            </a:p>
          </p:txBody>
        </p:sp>
        <p:sp>
          <p:nvSpPr>
            <p:cNvPr id="96" name="TextBox 95">
              <a:extLst>
                <a:ext uri="{FF2B5EF4-FFF2-40B4-BE49-F238E27FC236}">
                  <a16:creationId xmlns:a16="http://schemas.microsoft.com/office/drawing/2014/main" id="{75EEFEDE-4DE0-4F86-80DC-C734DC0B4AB8}"/>
                </a:ext>
              </a:extLst>
            </p:cNvPr>
            <p:cNvSpPr txBox="1"/>
            <p:nvPr/>
          </p:nvSpPr>
          <p:spPr>
            <a:xfrm>
              <a:off x="9807743" y="3432046"/>
              <a:ext cx="1538734" cy="899545"/>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Customers</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Partners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Trusted partner </a:t>
              </a:r>
              <a:br>
                <a:rPr kumimoji="0" lang="en-US" sz="1000" b="0" i="0" u="none" strike="noStrike" kern="1200" cap="none" spc="0" normalizeH="0" baseline="0" noProof="0">
                  <a:ln>
                    <a:noFill/>
                  </a:ln>
                  <a:solidFill>
                    <a:prstClr val="white"/>
                  </a:solidFill>
                  <a:effectLst/>
                  <a:uLnTx/>
                  <a:uFillTx/>
                  <a:latin typeface="Segoe UI"/>
                  <a:ea typeface="+mn-ea"/>
                  <a:cs typeface="+mn-cs"/>
                </a:rPr>
              </a:br>
              <a:r>
                <a:rPr kumimoji="0" lang="en-US" sz="1000" b="0" i="0" u="none" strike="noStrike" kern="1200" cap="none" spc="0" normalizeH="0" baseline="0" noProof="0">
                  <a:ln>
                    <a:noFill/>
                  </a:ln>
                  <a:solidFill>
                    <a:prstClr val="white"/>
                  </a:solidFill>
                  <a:effectLst/>
                  <a:uLnTx/>
                  <a:uFillTx/>
                  <a:latin typeface="Segoe UI"/>
                  <a:ea typeface="+mn-ea"/>
                  <a:cs typeface="+mn-cs"/>
                </a:rPr>
                <a:t>for customers’ sustainability journeys</a:t>
              </a:r>
            </a:p>
          </p:txBody>
        </p:sp>
        <p:grpSp>
          <p:nvGrpSpPr>
            <p:cNvPr id="37" name="Group 36">
              <a:extLst>
                <a:ext uri="{FF2B5EF4-FFF2-40B4-BE49-F238E27FC236}">
                  <a16:creationId xmlns:a16="http://schemas.microsoft.com/office/drawing/2014/main" id="{A2940F7E-F25F-4A0B-9C03-FA75DFD9F440}"/>
                </a:ext>
              </a:extLst>
            </p:cNvPr>
            <p:cNvGrpSpPr/>
            <p:nvPr/>
          </p:nvGrpSpPr>
          <p:grpSpPr>
            <a:xfrm>
              <a:off x="7045989" y="1938140"/>
              <a:ext cx="437083" cy="437082"/>
              <a:chOff x="7113433" y="3223277"/>
              <a:chExt cx="765537" cy="765535"/>
            </a:xfrm>
          </p:grpSpPr>
          <p:grpSp>
            <p:nvGrpSpPr>
              <p:cNvPr id="38" name="Group 37">
                <a:extLst>
                  <a:ext uri="{FF2B5EF4-FFF2-40B4-BE49-F238E27FC236}">
                    <a16:creationId xmlns:a16="http://schemas.microsoft.com/office/drawing/2014/main" id="{E1B90E4C-644C-46E0-8A95-EEE0C80F67EE}"/>
                  </a:ext>
                </a:extLst>
              </p:cNvPr>
              <p:cNvGrpSpPr/>
              <p:nvPr/>
            </p:nvGrpSpPr>
            <p:grpSpPr>
              <a:xfrm>
                <a:off x="7113433" y="3223277"/>
                <a:ext cx="765537" cy="765535"/>
                <a:chOff x="3027608" y="5670541"/>
                <a:chExt cx="1374461" cy="1374459"/>
              </a:xfrm>
            </p:grpSpPr>
            <p:sp>
              <p:nvSpPr>
                <p:cNvPr id="42" name="Freeform: Shape 41">
                  <a:extLst>
                    <a:ext uri="{FF2B5EF4-FFF2-40B4-BE49-F238E27FC236}">
                      <a16:creationId xmlns:a16="http://schemas.microsoft.com/office/drawing/2014/main" id="{063948E5-F726-42B7-987D-7F01599B3AD2}"/>
                    </a:ext>
                  </a:extLst>
                </p:cNvPr>
                <p:cNvSpPr/>
                <p:nvPr/>
              </p:nvSpPr>
              <p:spPr bwMode="auto">
                <a:xfrm>
                  <a:off x="3027608" y="5670541"/>
                  <a:ext cx="1374461" cy="1374459"/>
                </a:xfrm>
                <a:custGeom>
                  <a:avLst/>
                  <a:gdLst>
                    <a:gd name="connsiteX0" fmla="*/ 724932 w 1374461"/>
                    <a:gd name="connsiteY0" fmla="*/ 454562 h 1374459"/>
                    <a:gd name="connsiteX1" fmla="*/ 721116 w 1374461"/>
                    <a:gd name="connsiteY1" fmla="*/ 458379 h 1374459"/>
                    <a:gd name="connsiteX2" fmla="*/ 724932 w 1374461"/>
                    <a:gd name="connsiteY2" fmla="*/ 458379 h 1374459"/>
                    <a:gd name="connsiteX3" fmla="*/ 687231 w 1374461"/>
                    <a:gd name="connsiteY3" fmla="*/ 0 h 1374459"/>
                    <a:gd name="connsiteX4" fmla="*/ 1374461 w 1374461"/>
                    <a:gd name="connsiteY4" fmla="*/ 687230 h 1374459"/>
                    <a:gd name="connsiteX5" fmla="*/ 687231 w 1374461"/>
                    <a:gd name="connsiteY5" fmla="*/ 1374459 h 1374459"/>
                    <a:gd name="connsiteX6" fmla="*/ 0 w 1374461"/>
                    <a:gd name="connsiteY6" fmla="*/ 687230 h 1374459"/>
                    <a:gd name="connsiteX7" fmla="*/ 687231 w 1374461"/>
                    <a:gd name="connsiteY7" fmla="*/ 0 h 137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61" h="1374459">
                      <a:moveTo>
                        <a:pt x="724932" y="454562"/>
                      </a:moveTo>
                      <a:lnTo>
                        <a:pt x="721116" y="458379"/>
                      </a:lnTo>
                      <a:lnTo>
                        <a:pt x="724932" y="458379"/>
                      </a:lnTo>
                      <a:close/>
                      <a:moveTo>
                        <a:pt x="687231" y="0"/>
                      </a:moveTo>
                      <a:cubicBezTo>
                        <a:pt x="1066392" y="0"/>
                        <a:pt x="1374461" y="308068"/>
                        <a:pt x="1374461" y="687230"/>
                      </a:cubicBezTo>
                      <a:cubicBezTo>
                        <a:pt x="1374461" y="1066391"/>
                        <a:pt x="1066392" y="1374459"/>
                        <a:pt x="687231" y="1374459"/>
                      </a:cubicBezTo>
                      <a:cubicBezTo>
                        <a:pt x="308069" y="1374459"/>
                        <a:pt x="0" y="1066391"/>
                        <a:pt x="0" y="687230"/>
                      </a:cubicBezTo>
                      <a:cubicBezTo>
                        <a:pt x="0" y="308068"/>
                        <a:pt x="308069" y="0"/>
                        <a:pt x="6872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6456F73-32BE-4929-AC68-8F31314C46FD}"/>
                    </a:ext>
                  </a:extLst>
                </p:cNvPr>
                <p:cNvSpPr/>
                <p:nvPr/>
              </p:nvSpPr>
              <p:spPr>
                <a:xfrm>
                  <a:off x="3234777" y="5746265"/>
                  <a:ext cx="693419" cy="951547"/>
                </a:xfrm>
                <a:custGeom>
                  <a:avLst/>
                  <a:gdLst>
                    <a:gd name="connsiteX0" fmla="*/ 480060 w 693419"/>
                    <a:gd name="connsiteY0" fmla="*/ 260985 h 951547"/>
                    <a:gd name="connsiteX1" fmla="*/ 512445 w 693419"/>
                    <a:gd name="connsiteY1" fmla="*/ 261938 h 951547"/>
                    <a:gd name="connsiteX2" fmla="*/ 512445 w 693419"/>
                    <a:gd name="connsiteY2" fmla="*/ 361950 h 951547"/>
                    <a:gd name="connsiteX3" fmla="*/ 693420 w 693419"/>
                    <a:gd name="connsiteY3" fmla="*/ 180975 h 951547"/>
                    <a:gd name="connsiteX4" fmla="*/ 512445 w 693419"/>
                    <a:gd name="connsiteY4" fmla="*/ 0 h 951547"/>
                    <a:gd name="connsiteX5" fmla="*/ 512445 w 693419"/>
                    <a:gd name="connsiteY5" fmla="*/ 133350 h 951547"/>
                    <a:gd name="connsiteX6" fmla="*/ 480060 w 693419"/>
                    <a:gd name="connsiteY6" fmla="*/ 132398 h 951547"/>
                    <a:gd name="connsiteX7" fmla="*/ 0 w 693419"/>
                    <a:gd name="connsiteY7" fmla="*/ 612458 h 951547"/>
                    <a:gd name="connsiteX8" fmla="*/ 36195 w 693419"/>
                    <a:gd name="connsiteY8" fmla="*/ 796290 h 951547"/>
                    <a:gd name="connsiteX9" fmla="*/ 140018 w 693419"/>
                    <a:gd name="connsiteY9" fmla="*/ 951548 h 951547"/>
                    <a:gd name="connsiteX10" fmla="*/ 230505 w 693419"/>
                    <a:gd name="connsiteY10" fmla="*/ 861060 h 951547"/>
                    <a:gd name="connsiteX11" fmla="*/ 134303 w 693419"/>
                    <a:gd name="connsiteY11" fmla="*/ 681038 h 951547"/>
                    <a:gd name="connsiteX12" fmla="*/ 154305 w 693419"/>
                    <a:gd name="connsiteY12" fmla="*/ 478155 h 951547"/>
                    <a:gd name="connsiteX13" fmla="*/ 283845 w 693419"/>
                    <a:gd name="connsiteY13" fmla="*/ 320040 h 951547"/>
                    <a:gd name="connsiteX14" fmla="*/ 480060 w 693419"/>
                    <a:gd name="connsiteY14" fmla="*/ 260985 h 9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419" h="951547">
                      <a:moveTo>
                        <a:pt x="480060" y="260985"/>
                      </a:moveTo>
                      <a:cubicBezTo>
                        <a:pt x="490538" y="260985"/>
                        <a:pt x="501015" y="260985"/>
                        <a:pt x="512445" y="261938"/>
                      </a:cubicBezTo>
                      <a:lnTo>
                        <a:pt x="512445" y="361950"/>
                      </a:lnTo>
                      <a:lnTo>
                        <a:pt x="693420" y="180975"/>
                      </a:lnTo>
                      <a:lnTo>
                        <a:pt x="512445" y="0"/>
                      </a:lnTo>
                      <a:lnTo>
                        <a:pt x="512445" y="133350"/>
                      </a:lnTo>
                      <a:cubicBezTo>
                        <a:pt x="501968" y="132398"/>
                        <a:pt x="491490" y="132398"/>
                        <a:pt x="480060" y="132398"/>
                      </a:cubicBezTo>
                      <a:cubicBezTo>
                        <a:pt x="215265" y="132398"/>
                        <a:pt x="0" y="346710"/>
                        <a:pt x="0" y="612458"/>
                      </a:cubicBezTo>
                      <a:cubicBezTo>
                        <a:pt x="0" y="675323"/>
                        <a:pt x="12383" y="737235"/>
                        <a:pt x="36195" y="796290"/>
                      </a:cubicBezTo>
                      <a:cubicBezTo>
                        <a:pt x="60008" y="854393"/>
                        <a:pt x="95250" y="906780"/>
                        <a:pt x="140018" y="951548"/>
                      </a:cubicBezTo>
                      <a:lnTo>
                        <a:pt x="230505" y="861060"/>
                      </a:lnTo>
                      <a:cubicBezTo>
                        <a:pt x="180975" y="811530"/>
                        <a:pt x="147638" y="748665"/>
                        <a:pt x="134303" y="681038"/>
                      </a:cubicBezTo>
                      <a:cubicBezTo>
                        <a:pt x="120968" y="612458"/>
                        <a:pt x="127635" y="541973"/>
                        <a:pt x="154305" y="478155"/>
                      </a:cubicBezTo>
                      <a:cubicBezTo>
                        <a:pt x="180975" y="414338"/>
                        <a:pt x="225742" y="359093"/>
                        <a:pt x="283845" y="320040"/>
                      </a:cubicBezTo>
                      <a:cubicBezTo>
                        <a:pt x="341948" y="280988"/>
                        <a:pt x="410528" y="260985"/>
                        <a:pt x="480060" y="260985"/>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E3A76DB-524E-4A7C-B63B-5BD052B80012}"/>
                    </a:ext>
                  </a:extLst>
                </p:cNvPr>
                <p:cNvSpPr/>
                <p:nvPr/>
              </p:nvSpPr>
              <p:spPr>
                <a:xfrm>
                  <a:off x="3533862" y="6018680"/>
                  <a:ext cx="661034" cy="942022"/>
                </a:xfrm>
                <a:custGeom>
                  <a:avLst/>
                  <a:gdLst>
                    <a:gd name="connsiteX0" fmla="*/ 520065 w 661034"/>
                    <a:gd name="connsiteY0" fmla="*/ 0 h 942022"/>
                    <a:gd name="connsiteX1" fmla="*/ 429578 w 661034"/>
                    <a:gd name="connsiteY1" fmla="*/ 90487 h 942022"/>
                    <a:gd name="connsiteX2" fmla="*/ 429578 w 661034"/>
                    <a:gd name="connsiteY2" fmla="*/ 90487 h 942022"/>
                    <a:gd name="connsiteX3" fmla="*/ 525780 w 661034"/>
                    <a:gd name="connsiteY3" fmla="*/ 270510 h 942022"/>
                    <a:gd name="connsiteX4" fmla="*/ 505778 w 661034"/>
                    <a:gd name="connsiteY4" fmla="*/ 473393 h 942022"/>
                    <a:gd name="connsiteX5" fmla="*/ 376238 w 661034"/>
                    <a:gd name="connsiteY5" fmla="*/ 631508 h 942022"/>
                    <a:gd name="connsiteX6" fmla="*/ 180975 w 661034"/>
                    <a:gd name="connsiteY6" fmla="*/ 690563 h 942022"/>
                    <a:gd name="connsiteX7" fmla="*/ 180975 w 661034"/>
                    <a:gd name="connsiteY7" fmla="*/ 580073 h 942022"/>
                    <a:gd name="connsiteX8" fmla="*/ 0 w 661034"/>
                    <a:gd name="connsiteY8" fmla="*/ 761048 h 942022"/>
                    <a:gd name="connsiteX9" fmla="*/ 180975 w 661034"/>
                    <a:gd name="connsiteY9" fmla="*/ 942023 h 942022"/>
                    <a:gd name="connsiteX10" fmla="*/ 180975 w 661034"/>
                    <a:gd name="connsiteY10" fmla="*/ 820102 h 942022"/>
                    <a:gd name="connsiteX11" fmla="*/ 661035 w 661034"/>
                    <a:gd name="connsiteY11" fmla="*/ 340043 h 942022"/>
                    <a:gd name="connsiteX12" fmla="*/ 624840 w 661034"/>
                    <a:gd name="connsiteY12" fmla="*/ 156210 h 942022"/>
                    <a:gd name="connsiteX13" fmla="*/ 520065 w 661034"/>
                    <a:gd name="connsiteY13" fmla="*/ 0 h 94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034" h="942022">
                      <a:moveTo>
                        <a:pt x="520065" y="0"/>
                      </a:moveTo>
                      <a:lnTo>
                        <a:pt x="429578" y="90487"/>
                      </a:lnTo>
                      <a:lnTo>
                        <a:pt x="429578" y="90487"/>
                      </a:lnTo>
                      <a:cubicBezTo>
                        <a:pt x="479108" y="140017"/>
                        <a:pt x="512445" y="201930"/>
                        <a:pt x="525780" y="270510"/>
                      </a:cubicBezTo>
                      <a:cubicBezTo>
                        <a:pt x="539115" y="339090"/>
                        <a:pt x="532448" y="409575"/>
                        <a:pt x="505778" y="473393"/>
                      </a:cubicBezTo>
                      <a:cubicBezTo>
                        <a:pt x="479108" y="537210"/>
                        <a:pt x="434340" y="592455"/>
                        <a:pt x="376238" y="631508"/>
                      </a:cubicBezTo>
                      <a:cubicBezTo>
                        <a:pt x="318135" y="670560"/>
                        <a:pt x="250508" y="690563"/>
                        <a:pt x="180975" y="690563"/>
                      </a:cubicBezTo>
                      <a:lnTo>
                        <a:pt x="180975" y="580073"/>
                      </a:lnTo>
                      <a:lnTo>
                        <a:pt x="0" y="761048"/>
                      </a:lnTo>
                      <a:lnTo>
                        <a:pt x="180975" y="942023"/>
                      </a:lnTo>
                      <a:lnTo>
                        <a:pt x="180975" y="820102"/>
                      </a:lnTo>
                      <a:cubicBezTo>
                        <a:pt x="445770" y="820102"/>
                        <a:pt x="661035" y="605790"/>
                        <a:pt x="661035" y="340043"/>
                      </a:cubicBezTo>
                      <a:cubicBezTo>
                        <a:pt x="661035" y="277178"/>
                        <a:pt x="648653" y="214312"/>
                        <a:pt x="624840" y="156210"/>
                      </a:cubicBezTo>
                      <a:cubicBezTo>
                        <a:pt x="600075" y="98108"/>
                        <a:pt x="564833" y="44767"/>
                        <a:pt x="520065" y="0"/>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E7617A5F-B476-4081-BDE8-2871897FEBB8}"/>
                  </a:ext>
                </a:extLst>
              </p:cNvPr>
              <p:cNvGrpSpPr/>
              <p:nvPr/>
            </p:nvGrpSpPr>
            <p:grpSpPr>
              <a:xfrm>
                <a:off x="7370328" y="3480171"/>
                <a:ext cx="251747" cy="251747"/>
                <a:chOff x="3841183" y="5832611"/>
                <a:chExt cx="251747" cy="251747"/>
              </a:xfrm>
            </p:grpSpPr>
            <p:sp>
              <p:nvSpPr>
                <p:cNvPr id="40" name="Oval 39">
                  <a:extLst>
                    <a:ext uri="{FF2B5EF4-FFF2-40B4-BE49-F238E27FC236}">
                      <a16:creationId xmlns:a16="http://schemas.microsoft.com/office/drawing/2014/main" id="{9C5A8CDE-C416-48D5-94C1-445D63393A91}"/>
                    </a:ext>
                  </a:extLst>
                </p:cNvPr>
                <p:cNvSpPr/>
                <p:nvPr/>
              </p:nvSpPr>
              <p:spPr bwMode="auto">
                <a:xfrm>
                  <a:off x="3859925" y="5851353"/>
                  <a:ext cx="214262" cy="2142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EEC95E1F-4EF1-4962-8043-B381AD7E34C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41183" y="5832611"/>
                  <a:ext cx="251747" cy="251747"/>
                </a:xfrm>
                <a:prstGeom prst="rect">
                  <a:avLst/>
                </a:prstGeom>
              </p:spPr>
            </p:pic>
          </p:grpSp>
        </p:grpSp>
        <p:grpSp>
          <p:nvGrpSpPr>
            <p:cNvPr id="59" name="Group 58">
              <a:extLst>
                <a:ext uri="{FF2B5EF4-FFF2-40B4-BE49-F238E27FC236}">
                  <a16:creationId xmlns:a16="http://schemas.microsoft.com/office/drawing/2014/main" id="{7EE96964-FABE-4B5C-90BF-3C3A00FC1B04}"/>
                </a:ext>
              </a:extLst>
            </p:cNvPr>
            <p:cNvGrpSpPr/>
            <p:nvPr/>
          </p:nvGrpSpPr>
          <p:grpSpPr>
            <a:xfrm>
              <a:off x="10703198" y="1975725"/>
              <a:ext cx="581574" cy="405554"/>
              <a:chOff x="5825488" y="1244810"/>
              <a:chExt cx="711308" cy="496023"/>
            </a:xfrm>
          </p:grpSpPr>
          <p:grpSp>
            <p:nvGrpSpPr>
              <p:cNvPr id="61" name="Group 60">
                <a:extLst>
                  <a:ext uri="{FF2B5EF4-FFF2-40B4-BE49-F238E27FC236}">
                    <a16:creationId xmlns:a16="http://schemas.microsoft.com/office/drawing/2014/main" id="{741BB005-58E8-4606-AB13-12AF84EE9611}"/>
                  </a:ext>
                </a:extLst>
              </p:cNvPr>
              <p:cNvGrpSpPr/>
              <p:nvPr/>
            </p:nvGrpSpPr>
            <p:grpSpPr>
              <a:xfrm>
                <a:off x="5825488" y="1244810"/>
                <a:ext cx="711308" cy="399368"/>
                <a:chOff x="5576887" y="1281264"/>
                <a:chExt cx="1036320" cy="457217"/>
              </a:xfrm>
            </p:grpSpPr>
            <p:sp>
              <p:nvSpPr>
                <p:cNvPr id="69" name="Freeform: Shape 68">
                  <a:extLst>
                    <a:ext uri="{FF2B5EF4-FFF2-40B4-BE49-F238E27FC236}">
                      <a16:creationId xmlns:a16="http://schemas.microsoft.com/office/drawing/2014/main" id="{E115BF87-2670-44FE-9D5B-F4E6EF8BB8D6}"/>
                    </a:ext>
                  </a:extLst>
                </p:cNvPr>
                <p:cNvSpPr/>
                <p:nvPr/>
              </p:nvSpPr>
              <p:spPr>
                <a:xfrm>
                  <a:off x="5576887" y="1281264"/>
                  <a:ext cx="1036320" cy="276242"/>
                </a:xfrm>
                <a:custGeom>
                  <a:avLst/>
                  <a:gdLst>
                    <a:gd name="connsiteX0" fmla="*/ 1001078 w 1036320"/>
                    <a:gd name="connsiteY0" fmla="*/ 96220 h 276242"/>
                    <a:gd name="connsiteX1" fmla="*/ 493395 w 1036320"/>
                    <a:gd name="connsiteY1" fmla="*/ 89553 h 276242"/>
                    <a:gd name="connsiteX2" fmla="*/ 107633 w 1036320"/>
                    <a:gd name="connsiteY2" fmla="*/ 96220 h 276242"/>
                    <a:gd name="connsiteX3" fmla="*/ 71438 w 1036320"/>
                    <a:gd name="connsiteY3" fmla="*/ 65740 h 276242"/>
                    <a:gd name="connsiteX4" fmla="*/ 0 w 1036320"/>
                    <a:gd name="connsiteY4" fmla="*/ 148608 h 276242"/>
                    <a:gd name="connsiteX5" fmla="*/ 36195 w 1036320"/>
                    <a:gd name="connsiteY5" fmla="*/ 180040 h 276242"/>
                    <a:gd name="connsiteX6" fmla="*/ 271463 w 1036320"/>
                    <a:gd name="connsiteY6" fmla="*/ 276243 h 276242"/>
                    <a:gd name="connsiteX7" fmla="*/ 543878 w 1036320"/>
                    <a:gd name="connsiteY7" fmla="*/ 186708 h 276242"/>
                    <a:gd name="connsiteX8" fmla="*/ 928688 w 1036320"/>
                    <a:gd name="connsiteY8" fmla="*/ 180040 h 276242"/>
                    <a:gd name="connsiteX9" fmla="*/ 964883 w 1036320"/>
                    <a:gd name="connsiteY9" fmla="*/ 211473 h 276242"/>
                    <a:gd name="connsiteX10" fmla="*/ 1036320 w 1036320"/>
                    <a:gd name="connsiteY10" fmla="*/ 127653 h 276242"/>
                    <a:gd name="connsiteX11" fmla="*/ 1001078 w 1036320"/>
                    <a:gd name="connsiteY11" fmla="*/ 96220 h 2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242">
                      <a:moveTo>
                        <a:pt x="1001078" y="96220"/>
                      </a:moveTo>
                      <a:cubicBezTo>
                        <a:pt x="803910" y="-72372"/>
                        <a:pt x="631508" y="17163"/>
                        <a:pt x="493395" y="89553"/>
                      </a:cubicBezTo>
                      <a:cubicBezTo>
                        <a:pt x="356235" y="160990"/>
                        <a:pt x="247650" y="217188"/>
                        <a:pt x="107633" y="96220"/>
                      </a:cubicBezTo>
                      <a:lnTo>
                        <a:pt x="71438" y="65740"/>
                      </a:lnTo>
                      <a:lnTo>
                        <a:pt x="0" y="148608"/>
                      </a:lnTo>
                      <a:lnTo>
                        <a:pt x="36195" y="180040"/>
                      </a:lnTo>
                      <a:cubicBezTo>
                        <a:pt x="119063" y="251478"/>
                        <a:pt x="197168" y="276243"/>
                        <a:pt x="271463" y="276243"/>
                      </a:cubicBezTo>
                      <a:cubicBezTo>
                        <a:pt x="372428" y="276243"/>
                        <a:pt x="463868" y="228618"/>
                        <a:pt x="543878" y="186708"/>
                      </a:cubicBezTo>
                      <a:cubicBezTo>
                        <a:pt x="681038" y="115270"/>
                        <a:pt x="788670" y="59073"/>
                        <a:pt x="928688" y="180040"/>
                      </a:cubicBezTo>
                      <a:lnTo>
                        <a:pt x="964883" y="211473"/>
                      </a:lnTo>
                      <a:lnTo>
                        <a:pt x="1036320" y="127653"/>
                      </a:lnTo>
                      <a:lnTo>
                        <a:pt x="1001078" y="96220"/>
                      </a:lnTo>
                      <a:close/>
                    </a:path>
                  </a:pathLst>
                </a:custGeom>
                <a:solidFill>
                  <a:srgbClr val="00D7F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D89359-C2C5-4C8F-BA08-03F5893F3321}"/>
                    </a:ext>
                  </a:extLst>
                </p:cNvPr>
                <p:cNvSpPr/>
                <p:nvPr/>
              </p:nvSpPr>
              <p:spPr>
                <a:xfrm>
                  <a:off x="5576887" y="1371348"/>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rgbClr val="066E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4DD7CADC-00A0-4F63-885F-CEB90E566DB5}"/>
                    </a:ext>
                  </a:extLst>
                </p:cNvPr>
                <p:cNvSpPr/>
                <p:nvPr/>
              </p:nvSpPr>
              <p:spPr>
                <a:xfrm>
                  <a:off x="5576887" y="1461835"/>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0E580F58-A6A3-43A1-930D-D84DE96047F9}"/>
                  </a:ext>
                </a:extLst>
              </p:cNvPr>
              <p:cNvSpPr/>
              <p:nvPr/>
            </p:nvSpPr>
            <p:spPr bwMode="auto">
              <a:xfrm>
                <a:off x="5929309" y="1489085"/>
                <a:ext cx="251748" cy="251748"/>
              </a:xfrm>
              <a:prstGeom prst="ellipse">
                <a:avLst/>
              </a:prstGeom>
              <a:solidFill>
                <a:srgbClr val="00D7F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5657B828-D35D-4472-B686-A71A16BA958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08146" y="1533440"/>
                <a:ext cx="94074" cy="139592"/>
              </a:xfrm>
              <a:prstGeom prst="rect">
                <a:avLst/>
              </a:prstGeom>
              <a:effectLst/>
            </p:spPr>
          </p:pic>
        </p:grpSp>
        <p:grpSp>
          <p:nvGrpSpPr>
            <p:cNvPr id="88" name="Group 87">
              <a:extLst>
                <a:ext uri="{FF2B5EF4-FFF2-40B4-BE49-F238E27FC236}">
                  <a16:creationId xmlns:a16="http://schemas.microsoft.com/office/drawing/2014/main" id="{F002F0CE-B860-4F8D-886F-CD8D898B3F01}"/>
                </a:ext>
              </a:extLst>
            </p:cNvPr>
            <p:cNvGrpSpPr/>
            <p:nvPr/>
          </p:nvGrpSpPr>
          <p:grpSpPr>
            <a:xfrm>
              <a:off x="7041744" y="5140807"/>
              <a:ext cx="445573" cy="445573"/>
              <a:chOff x="7992801" y="4623974"/>
              <a:chExt cx="765534" cy="765534"/>
            </a:xfrm>
          </p:grpSpPr>
          <p:pic>
            <p:nvPicPr>
              <p:cNvPr id="89" name="Graphic 88">
                <a:extLst>
                  <a:ext uri="{FF2B5EF4-FFF2-40B4-BE49-F238E27FC236}">
                    <a16:creationId xmlns:a16="http://schemas.microsoft.com/office/drawing/2014/main" id="{33C6FB08-BF04-4D93-A802-02474FBEA4F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01" y="4623974"/>
                <a:ext cx="765534" cy="765534"/>
              </a:xfrm>
              <a:prstGeom prst="rect">
                <a:avLst/>
              </a:prstGeom>
            </p:spPr>
          </p:pic>
          <p:sp>
            <p:nvSpPr>
              <p:cNvPr id="90" name="Oval 89">
                <a:extLst>
                  <a:ext uri="{FF2B5EF4-FFF2-40B4-BE49-F238E27FC236}">
                    <a16:creationId xmlns:a16="http://schemas.microsoft.com/office/drawing/2014/main" id="{FE747C1F-6437-47B9-B879-6D3CF205784C}"/>
                  </a:ext>
                </a:extLst>
              </p:cNvPr>
              <p:cNvSpPr/>
              <p:nvPr/>
            </p:nvSpPr>
            <p:spPr bwMode="auto">
              <a:xfrm>
                <a:off x="8131293" y="4765851"/>
                <a:ext cx="507846" cy="507846"/>
              </a:xfrm>
              <a:prstGeom prst="ellipse">
                <a:avLst/>
              </a:prstGeom>
              <a:solidFill>
                <a:srgbClr val="4C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1" name="Graphic 90">
                <a:extLst>
                  <a:ext uri="{FF2B5EF4-FFF2-40B4-BE49-F238E27FC236}">
                    <a16:creationId xmlns:a16="http://schemas.microsoft.com/office/drawing/2014/main" id="{3A58851B-29E3-44E5-BBE2-946EB09197ED}"/>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31293" y="4752066"/>
                <a:ext cx="508854" cy="497546"/>
              </a:xfrm>
              <a:prstGeom prst="rect">
                <a:avLst/>
              </a:prstGeom>
            </p:spPr>
          </p:pic>
          <p:sp>
            <p:nvSpPr>
              <p:cNvPr id="92" name="Oval 91">
                <a:extLst>
                  <a:ext uri="{FF2B5EF4-FFF2-40B4-BE49-F238E27FC236}">
                    <a16:creationId xmlns:a16="http://schemas.microsoft.com/office/drawing/2014/main" id="{6409C124-DAC4-4400-8B9D-E6D6040E1BFA}"/>
                  </a:ext>
                </a:extLst>
              </p:cNvPr>
              <p:cNvSpPr/>
              <p:nvPr/>
            </p:nvSpPr>
            <p:spPr bwMode="auto">
              <a:xfrm>
                <a:off x="8249694" y="4883899"/>
                <a:ext cx="251748" cy="251748"/>
              </a:xfrm>
              <a:prstGeom prst="ellipse">
                <a:avLst/>
              </a:prstGeom>
              <a:solidFill>
                <a:srgbClr val="E9841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94" name="Graphic 93">
                <a:extLst>
                  <a:ext uri="{FF2B5EF4-FFF2-40B4-BE49-F238E27FC236}">
                    <a16:creationId xmlns:a16="http://schemas.microsoft.com/office/drawing/2014/main" id="{10E5D5A0-E179-42F6-8D19-F1ACA4DCF622}"/>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96414" y="4919687"/>
                <a:ext cx="158340" cy="174910"/>
              </a:xfrm>
              <a:prstGeom prst="rect">
                <a:avLst/>
              </a:prstGeom>
            </p:spPr>
          </p:pic>
        </p:grpSp>
        <p:grpSp>
          <p:nvGrpSpPr>
            <p:cNvPr id="95" name="Group 94">
              <a:extLst>
                <a:ext uri="{FF2B5EF4-FFF2-40B4-BE49-F238E27FC236}">
                  <a16:creationId xmlns:a16="http://schemas.microsoft.com/office/drawing/2014/main" id="{2859A1A6-B196-4115-8DDA-852AFF6840EE}"/>
                </a:ext>
              </a:extLst>
            </p:cNvPr>
            <p:cNvGrpSpPr/>
            <p:nvPr/>
          </p:nvGrpSpPr>
          <p:grpSpPr>
            <a:xfrm>
              <a:off x="10782797" y="5152405"/>
              <a:ext cx="422377" cy="422378"/>
              <a:chOff x="4651243" y="1219822"/>
              <a:chExt cx="707587" cy="707586"/>
            </a:xfrm>
          </p:grpSpPr>
          <p:grpSp>
            <p:nvGrpSpPr>
              <p:cNvPr id="97" name="Group 96">
                <a:extLst>
                  <a:ext uri="{FF2B5EF4-FFF2-40B4-BE49-F238E27FC236}">
                    <a16:creationId xmlns:a16="http://schemas.microsoft.com/office/drawing/2014/main" id="{7B2A3683-6CD4-4ECD-B3F3-438E2ED44D78}"/>
                  </a:ext>
                </a:extLst>
              </p:cNvPr>
              <p:cNvGrpSpPr/>
              <p:nvPr/>
            </p:nvGrpSpPr>
            <p:grpSpPr>
              <a:xfrm>
                <a:off x="4651243" y="1219822"/>
                <a:ext cx="707587" cy="707586"/>
                <a:chOff x="3694184" y="5502521"/>
                <a:chExt cx="707587" cy="707586"/>
              </a:xfrm>
            </p:grpSpPr>
            <p:sp>
              <p:nvSpPr>
                <p:cNvPr id="99" name="Oval 98">
                  <a:extLst>
                    <a:ext uri="{FF2B5EF4-FFF2-40B4-BE49-F238E27FC236}">
                      <a16:creationId xmlns:a16="http://schemas.microsoft.com/office/drawing/2014/main" id="{B81818DB-1FD0-4218-B7DE-6F83F0457B7F}"/>
                    </a:ext>
                  </a:extLst>
                </p:cNvPr>
                <p:cNvSpPr/>
                <p:nvPr/>
              </p:nvSpPr>
              <p:spPr bwMode="auto">
                <a:xfrm>
                  <a:off x="3922099" y="5730440"/>
                  <a:ext cx="251748" cy="25174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66EA2"/>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47129DA7-23ED-42FB-99A7-47951F9356A7}"/>
                    </a:ext>
                  </a:extLst>
                </p:cNvPr>
                <p:cNvGrpSpPr/>
                <p:nvPr/>
              </p:nvGrpSpPr>
              <p:grpSpPr>
                <a:xfrm>
                  <a:off x="3694184" y="5502521"/>
                  <a:ext cx="707587" cy="707586"/>
                  <a:chOff x="3684930" y="5493273"/>
                  <a:chExt cx="726082" cy="726082"/>
                </a:xfrm>
              </p:grpSpPr>
              <p:sp>
                <p:nvSpPr>
                  <p:cNvPr id="101" name="Freeform: Shape 100">
                    <a:extLst>
                      <a:ext uri="{FF2B5EF4-FFF2-40B4-BE49-F238E27FC236}">
                        <a16:creationId xmlns:a16="http://schemas.microsoft.com/office/drawing/2014/main" id="{7BC10C32-F49A-4C88-A5C3-2A4C14385486}"/>
                      </a:ext>
                    </a:extLst>
                  </p:cNvPr>
                  <p:cNvSpPr/>
                  <p:nvPr/>
                </p:nvSpPr>
                <p:spPr>
                  <a:xfrm>
                    <a:off x="3760646" y="5570929"/>
                    <a:ext cx="503597" cy="570770"/>
                  </a:xfrm>
                  <a:custGeom>
                    <a:avLst/>
                    <a:gdLst>
                      <a:gd name="connsiteX0" fmla="*/ 1046797 w 1235392"/>
                      <a:gd name="connsiteY0" fmla="*/ 1046797 h 1400175"/>
                      <a:gd name="connsiteX1" fmla="*/ 700088 w 1235392"/>
                      <a:gd name="connsiteY1" fmla="*/ 1190625 h 1400175"/>
                      <a:gd name="connsiteX2" fmla="*/ 353378 w 1235392"/>
                      <a:gd name="connsiteY2" fmla="*/ 1046797 h 1400175"/>
                      <a:gd name="connsiteX3" fmla="*/ 209550 w 1235392"/>
                      <a:gd name="connsiteY3" fmla="*/ 700088 h 1400175"/>
                      <a:gd name="connsiteX4" fmla="*/ 353378 w 1235392"/>
                      <a:gd name="connsiteY4" fmla="*/ 353378 h 1400175"/>
                      <a:gd name="connsiteX5" fmla="*/ 700088 w 1235392"/>
                      <a:gd name="connsiteY5" fmla="*/ 209550 h 1400175"/>
                      <a:gd name="connsiteX6" fmla="*/ 1046797 w 1235392"/>
                      <a:gd name="connsiteY6" fmla="*/ 353378 h 1400175"/>
                      <a:gd name="connsiteX7" fmla="*/ 1086803 w 1235392"/>
                      <a:gd name="connsiteY7" fmla="*/ 393383 h 1400175"/>
                      <a:gd name="connsiteX8" fmla="*/ 1235393 w 1235392"/>
                      <a:gd name="connsiteY8" fmla="*/ 244793 h 1400175"/>
                      <a:gd name="connsiteX9" fmla="*/ 1195388 w 1235392"/>
                      <a:gd name="connsiteY9" fmla="*/ 204788 h 1400175"/>
                      <a:gd name="connsiteX10" fmla="*/ 700088 w 1235392"/>
                      <a:gd name="connsiteY10" fmla="*/ 0 h 1400175"/>
                      <a:gd name="connsiteX11" fmla="*/ 204788 w 1235392"/>
                      <a:gd name="connsiteY11" fmla="*/ 204788 h 1400175"/>
                      <a:gd name="connsiteX12" fmla="*/ 0 w 1235392"/>
                      <a:gd name="connsiteY12" fmla="*/ 700088 h 1400175"/>
                      <a:gd name="connsiteX13" fmla="*/ 204788 w 1235392"/>
                      <a:gd name="connsiteY13" fmla="*/ 1195388 h 1400175"/>
                      <a:gd name="connsiteX14" fmla="*/ 700088 w 1235392"/>
                      <a:gd name="connsiteY14" fmla="*/ 1400175 h 1400175"/>
                      <a:gd name="connsiteX15" fmla="*/ 1194435 w 1235392"/>
                      <a:gd name="connsiteY15" fmla="*/ 1195388 h 1400175"/>
                      <a:gd name="connsiteX16" fmla="*/ 1234440 w 1235392"/>
                      <a:gd name="connsiteY16" fmla="*/ 1155383 h 1400175"/>
                      <a:gd name="connsiteX17" fmla="*/ 1085850 w 1235392"/>
                      <a:gd name="connsiteY17" fmla="*/ 1006793 h 1400175"/>
                      <a:gd name="connsiteX18" fmla="*/ 1046797 w 1235392"/>
                      <a:gd name="connsiteY18" fmla="*/ 1046797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5392" h="1400175">
                        <a:moveTo>
                          <a:pt x="1046797" y="1046797"/>
                        </a:moveTo>
                        <a:cubicBezTo>
                          <a:pt x="954405" y="1139190"/>
                          <a:pt x="830580" y="1190625"/>
                          <a:pt x="700088" y="1190625"/>
                        </a:cubicBezTo>
                        <a:cubicBezTo>
                          <a:pt x="569595" y="1190625"/>
                          <a:pt x="445770" y="1139190"/>
                          <a:pt x="353378" y="1046797"/>
                        </a:cubicBezTo>
                        <a:cubicBezTo>
                          <a:pt x="260985" y="954405"/>
                          <a:pt x="209550" y="830580"/>
                          <a:pt x="209550" y="700088"/>
                        </a:cubicBezTo>
                        <a:cubicBezTo>
                          <a:pt x="209550" y="569595"/>
                          <a:pt x="260985" y="445770"/>
                          <a:pt x="353378" y="353378"/>
                        </a:cubicBezTo>
                        <a:cubicBezTo>
                          <a:pt x="445770" y="260985"/>
                          <a:pt x="568643" y="209550"/>
                          <a:pt x="700088" y="209550"/>
                        </a:cubicBezTo>
                        <a:cubicBezTo>
                          <a:pt x="831533" y="209550"/>
                          <a:pt x="954405" y="260985"/>
                          <a:pt x="1046797" y="353378"/>
                        </a:cubicBezTo>
                        <a:lnTo>
                          <a:pt x="1086803" y="393383"/>
                        </a:lnTo>
                        <a:lnTo>
                          <a:pt x="1235393" y="244793"/>
                        </a:lnTo>
                        <a:lnTo>
                          <a:pt x="1195388" y="204788"/>
                        </a:lnTo>
                        <a:cubicBezTo>
                          <a:pt x="1062038" y="73343"/>
                          <a:pt x="886778" y="0"/>
                          <a:pt x="700088" y="0"/>
                        </a:cubicBezTo>
                        <a:cubicBezTo>
                          <a:pt x="513398" y="0"/>
                          <a:pt x="337185" y="73343"/>
                          <a:pt x="204788" y="204788"/>
                        </a:cubicBezTo>
                        <a:cubicBezTo>
                          <a:pt x="72390" y="337185"/>
                          <a:pt x="0" y="512445"/>
                          <a:pt x="0" y="700088"/>
                        </a:cubicBezTo>
                        <a:cubicBezTo>
                          <a:pt x="0" y="887730"/>
                          <a:pt x="73343" y="1062990"/>
                          <a:pt x="204788" y="1195388"/>
                        </a:cubicBezTo>
                        <a:cubicBezTo>
                          <a:pt x="337185" y="1326833"/>
                          <a:pt x="513398" y="1400175"/>
                          <a:pt x="700088" y="1400175"/>
                        </a:cubicBezTo>
                        <a:cubicBezTo>
                          <a:pt x="886778" y="1400175"/>
                          <a:pt x="1062990" y="1326833"/>
                          <a:pt x="1194435" y="1195388"/>
                        </a:cubicBezTo>
                        <a:lnTo>
                          <a:pt x="1234440" y="1155383"/>
                        </a:lnTo>
                        <a:lnTo>
                          <a:pt x="1085850" y="1006793"/>
                        </a:lnTo>
                        <a:lnTo>
                          <a:pt x="1046797" y="1046797"/>
                        </a:lnTo>
                        <a:close/>
                      </a:path>
                    </a:pathLst>
                  </a:custGeom>
                  <a:solidFill>
                    <a:srgbClr val="4CB1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06F493F-CAF9-47DB-BAD6-AB49B0B2A2A8}"/>
                      </a:ext>
                    </a:extLst>
                  </p:cNvPr>
                  <p:cNvSpPr/>
                  <p:nvPr/>
                </p:nvSpPr>
                <p:spPr>
                  <a:xfrm>
                    <a:off x="3684930" y="5493273"/>
                    <a:ext cx="726082" cy="726082"/>
                  </a:xfrm>
                  <a:custGeom>
                    <a:avLst/>
                    <a:gdLst>
                      <a:gd name="connsiteX0" fmla="*/ 1520190 w 1781175"/>
                      <a:gd name="connsiteY0" fmla="*/ 260985 h 1781175"/>
                      <a:gd name="connsiteX1" fmla="*/ 890588 w 1781175"/>
                      <a:gd name="connsiteY1" fmla="*/ 0 h 1781175"/>
                      <a:gd name="connsiteX2" fmla="*/ 833438 w 1781175"/>
                      <a:gd name="connsiteY2" fmla="*/ 0 h 1781175"/>
                      <a:gd name="connsiteX3" fmla="*/ 833438 w 1781175"/>
                      <a:gd name="connsiteY3" fmla="*/ 209550 h 1781175"/>
                      <a:gd name="connsiteX4" fmla="*/ 890588 w 1781175"/>
                      <a:gd name="connsiteY4" fmla="*/ 209550 h 1781175"/>
                      <a:gd name="connsiteX5" fmla="*/ 1371600 w 1781175"/>
                      <a:gd name="connsiteY5" fmla="*/ 409575 h 1781175"/>
                      <a:gd name="connsiteX6" fmla="*/ 1571625 w 1781175"/>
                      <a:gd name="connsiteY6" fmla="*/ 890588 h 1781175"/>
                      <a:gd name="connsiteX7" fmla="*/ 1371600 w 1781175"/>
                      <a:gd name="connsiteY7" fmla="*/ 1371600 h 1781175"/>
                      <a:gd name="connsiteX8" fmla="*/ 890588 w 1781175"/>
                      <a:gd name="connsiteY8" fmla="*/ 1571625 h 1781175"/>
                      <a:gd name="connsiteX9" fmla="*/ 409575 w 1781175"/>
                      <a:gd name="connsiteY9" fmla="*/ 1371600 h 1781175"/>
                      <a:gd name="connsiteX10" fmla="*/ 209550 w 1781175"/>
                      <a:gd name="connsiteY10" fmla="*/ 890588 h 1781175"/>
                      <a:gd name="connsiteX11" fmla="*/ 209550 w 1781175"/>
                      <a:gd name="connsiteY11" fmla="*/ 833438 h 1781175"/>
                      <a:gd name="connsiteX12" fmla="*/ 0 w 1781175"/>
                      <a:gd name="connsiteY12" fmla="*/ 833438 h 1781175"/>
                      <a:gd name="connsiteX13" fmla="*/ 0 w 1781175"/>
                      <a:gd name="connsiteY13" fmla="*/ 890588 h 1781175"/>
                      <a:gd name="connsiteX14" fmla="*/ 260985 w 1781175"/>
                      <a:gd name="connsiteY14" fmla="*/ 1520190 h 1781175"/>
                      <a:gd name="connsiteX15" fmla="*/ 890588 w 1781175"/>
                      <a:gd name="connsiteY15" fmla="*/ 1781175 h 1781175"/>
                      <a:gd name="connsiteX16" fmla="*/ 1520190 w 1781175"/>
                      <a:gd name="connsiteY16" fmla="*/ 1520190 h 1781175"/>
                      <a:gd name="connsiteX17" fmla="*/ 1781175 w 1781175"/>
                      <a:gd name="connsiteY17" fmla="*/ 890588 h 1781175"/>
                      <a:gd name="connsiteX18" fmla="*/ 1520190 w 1781175"/>
                      <a:gd name="connsiteY18" fmla="*/ 260985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1175" h="1781175">
                        <a:moveTo>
                          <a:pt x="1520190" y="260985"/>
                        </a:moveTo>
                        <a:cubicBezTo>
                          <a:pt x="1351598" y="92393"/>
                          <a:pt x="1127760" y="0"/>
                          <a:pt x="890588" y="0"/>
                        </a:cubicBezTo>
                        <a:lnTo>
                          <a:pt x="833438" y="0"/>
                        </a:lnTo>
                        <a:lnTo>
                          <a:pt x="833438" y="209550"/>
                        </a:lnTo>
                        <a:lnTo>
                          <a:pt x="890588" y="209550"/>
                        </a:lnTo>
                        <a:cubicBezTo>
                          <a:pt x="1072515" y="209550"/>
                          <a:pt x="1243013" y="280035"/>
                          <a:pt x="1371600" y="409575"/>
                        </a:cubicBezTo>
                        <a:cubicBezTo>
                          <a:pt x="1500188" y="538163"/>
                          <a:pt x="1571625" y="709613"/>
                          <a:pt x="1571625" y="890588"/>
                        </a:cubicBezTo>
                        <a:cubicBezTo>
                          <a:pt x="1571625" y="1071563"/>
                          <a:pt x="1501140" y="1243013"/>
                          <a:pt x="1371600" y="1371600"/>
                        </a:cubicBezTo>
                        <a:cubicBezTo>
                          <a:pt x="1243013" y="1500188"/>
                          <a:pt x="1071563" y="1571625"/>
                          <a:pt x="890588" y="1571625"/>
                        </a:cubicBezTo>
                        <a:cubicBezTo>
                          <a:pt x="708660" y="1571625"/>
                          <a:pt x="538163" y="1501140"/>
                          <a:pt x="409575" y="1371600"/>
                        </a:cubicBezTo>
                        <a:cubicBezTo>
                          <a:pt x="280988" y="1243013"/>
                          <a:pt x="209550" y="1071563"/>
                          <a:pt x="209550" y="890588"/>
                        </a:cubicBezTo>
                        <a:lnTo>
                          <a:pt x="209550" y="833438"/>
                        </a:lnTo>
                        <a:lnTo>
                          <a:pt x="0" y="833438"/>
                        </a:lnTo>
                        <a:lnTo>
                          <a:pt x="0" y="890588"/>
                        </a:lnTo>
                        <a:cubicBezTo>
                          <a:pt x="0" y="1127760"/>
                          <a:pt x="92393" y="1351598"/>
                          <a:pt x="260985" y="1520190"/>
                        </a:cubicBezTo>
                        <a:cubicBezTo>
                          <a:pt x="429578" y="1688783"/>
                          <a:pt x="653415" y="1781175"/>
                          <a:pt x="890588" y="1781175"/>
                        </a:cubicBezTo>
                        <a:cubicBezTo>
                          <a:pt x="1127760" y="1781175"/>
                          <a:pt x="1351598" y="1688783"/>
                          <a:pt x="1520190" y="1520190"/>
                        </a:cubicBezTo>
                        <a:cubicBezTo>
                          <a:pt x="1688783" y="1351598"/>
                          <a:pt x="1781175" y="1127760"/>
                          <a:pt x="1781175" y="890588"/>
                        </a:cubicBezTo>
                        <a:cubicBezTo>
                          <a:pt x="1781175" y="653415"/>
                          <a:pt x="1688783" y="429578"/>
                          <a:pt x="1520190" y="26098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E0BAE1D0-485A-4C6A-8B9F-896D86C18CFC}"/>
                      </a:ext>
                    </a:extLst>
                  </p:cNvPr>
                  <p:cNvSpPr/>
                  <p:nvPr/>
                </p:nvSpPr>
                <p:spPr>
                  <a:xfrm>
                    <a:off x="3836361" y="5644702"/>
                    <a:ext cx="423224" cy="423224"/>
                  </a:xfrm>
                  <a:custGeom>
                    <a:avLst/>
                    <a:gdLst>
                      <a:gd name="connsiteX0" fmla="*/ 885825 w 1038225"/>
                      <a:gd name="connsiteY0" fmla="*/ 152400 h 1038225"/>
                      <a:gd name="connsiteX1" fmla="*/ 519113 w 1038225"/>
                      <a:gd name="connsiteY1" fmla="*/ 0 h 1038225"/>
                      <a:gd name="connsiteX2" fmla="*/ 152400 w 1038225"/>
                      <a:gd name="connsiteY2" fmla="*/ 152400 h 1038225"/>
                      <a:gd name="connsiteX3" fmla="*/ 0 w 1038225"/>
                      <a:gd name="connsiteY3" fmla="*/ 519113 h 1038225"/>
                      <a:gd name="connsiteX4" fmla="*/ 152400 w 1038225"/>
                      <a:gd name="connsiteY4" fmla="*/ 885825 h 1038225"/>
                      <a:gd name="connsiteX5" fmla="*/ 519113 w 1038225"/>
                      <a:gd name="connsiteY5" fmla="*/ 1038225 h 1038225"/>
                      <a:gd name="connsiteX6" fmla="*/ 885825 w 1038225"/>
                      <a:gd name="connsiteY6" fmla="*/ 885825 h 1038225"/>
                      <a:gd name="connsiteX7" fmla="*/ 1038225 w 1038225"/>
                      <a:gd name="connsiteY7" fmla="*/ 519113 h 1038225"/>
                      <a:gd name="connsiteX8" fmla="*/ 885825 w 1038225"/>
                      <a:gd name="connsiteY8" fmla="*/ 152400 h 1038225"/>
                      <a:gd name="connsiteX9" fmla="*/ 738188 w 1038225"/>
                      <a:gd name="connsiteY9" fmla="*/ 738188 h 1038225"/>
                      <a:gd name="connsiteX10" fmla="*/ 519113 w 1038225"/>
                      <a:gd name="connsiteY10" fmla="*/ 828675 h 1038225"/>
                      <a:gd name="connsiteX11" fmla="*/ 300038 w 1038225"/>
                      <a:gd name="connsiteY11" fmla="*/ 738188 h 1038225"/>
                      <a:gd name="connsiteX12" fmla="*/ 209550 w 1038225"/>
                      <a:gd name="connsiteY12" fmla="*/ 519113 h 1038225"/>
                      <a:gd name="connsiteX13" fmla="*/ 300038 w 1038225"/>
                      <a:gd name="connsiteY13" fmla="*/ 300038 h 1038225"/>
                      <a:gd name="connsiteX14" fmla="*/ 519113 w 1038225"/>
                      <a:gd name="connsiteY14" fmla="*/ 209550 h 1038225"/>
                      <a:gd name="connsiteX15" fmla="*/ 738188 w 1038225"/>
                      <a:gd name="connsiteY15" fmla="*/ 300038 h 1038225"/>
                      <a:gd name="connsiteX16" fmla="*/ 828675 w 1038225"/>
                      <a:gd name="connsiteY16" fmla="*/ 519113 h 1038225"/>
                      <a:gd name="connsiteX17" fmla="*/ 738188 w 1038225"/>
                      <a:gd name="connsiteY17" fmla="*/ 73818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8225" h="1038225">
                        <a:moveTo>
                          <a:pt x="885825" y="152400"/>
                        </a:moveTo>
                        <a:cubicBezTo>
                          <a:pt x="787718" y="54293"/>
                          <a:pt x="657225" y="0"/>
                          <a:pt x="519113" y="0"/>
                        </a:cubicBezTo>
                        <a:cubicBezTo>
                          <a:pt x="381000" y="0"/>
                          <a:pt x="250508" y="54293"/>
                          <a:pt x="152400" y="152400"/>
                        </a:cubicBezTo>
                        <a:cubicBezTo>
                          <a:pt x="54293" y="250508"/>
                          <a:pt x="0" y="381000"/>
                          <a:pt x="0" y="519113"/>
                        </a:cubicBezTo>
                        <a:cubicBezTo>
                          <a:pt x="0" y="657225"/>
                          <a:pt x="54293" y="787718"/>
                          <a:pt x="152400" y="885825"/>
                        </a:cubicBezTo>
                        <a:cubicBezTo>
                          <a:pt x="250508" y="983933"/>
                          <a:pt x="381000" y="1038225"/>
                          <a:pt x="519113" y="1038225"/>
                        </a:cubicBezTo>
                        <a:cubicBezTo>
                          <a:pt x="657225" y="1038225"/>
                          <a:pt x="787718" y="983933"/>
                          <a:pt x="885825" y="885825"/>
                        </a:cubicBezTo>
                        <a:cubicBezTo>
                          <a:pt x="983933" y="787718"/>
                          <a:pt x="1038225" y="657225"/>
                          <a:pt x="1038225" y="519113"/>
                        </a:cubicBezTo>
                        <a:cubicBezTo>
                          <a:pt x="1038225" y="381000"/>
                          <a:pt x="983933" y="250508"/>
                          <a:pt x="885825" y="152400"/>
                        </a:cubicBezTo>
                        <a:close/>
                        <a:moveTo>
                          <a:pt x="738188" y="738188"/>
                        </a:moveTo>
                        <a:cubicBezTo>
                          <a:pt x="680085" y="796290"/>
                          <a:pt x="601980" y="828675"/>
                          <a:pt x="519113" y="828675"/>
                        </a:cubicBezTo>
                        <a:cubicBezTo>
                          <a:pt x="436245" y="828675"/>
                          <a:pt x="359092" y="796290"/>
                          <a:pt x="300038" y="738188"/>
                        </a:cubicBezTo>
                        <a:cubicBezTo>
                          <a:pt x="241935" y="680085"/>
                          <a:pt x="209550" y="601980"/>
                          <a:pt x="209550" y="519113"/>
                        </a:cubicBezTo>
                        <a:cubicBezTo>
                          <a:pt x="209550" y="436245"/>
                          <a:pt x="241935" y="359092"/>
                          <a:pt x="300038" y="300038"/>
                        </a:cubicBezTo>
                        <a:cubicBezTo>
                          <a:pt x="358140" y="241935"/>
                          <a:pt x="436245" y="209550"/>
                          <a:pt x="519113" y="209550"/>
                        </a:cubicBezTo>
                        <a:cubicBezTo>
                          <a:pt x="601980" y="209550"/>
                          <a:pt x="679133" y="241935"/>
                          <a:pt x="738188" y="300038"/>
                        </a:cubicBezTo>
                        <a:cubicBezTo>
                          <a:pt x="796290" y="358140"/>
                          <a:pt x="828675" y="436245"/>
                          <a:pt x="828675" y="519113"/>
                        </a:cubicBezTo>
                        <a:cubicBezTo>
                          <a:pt x="828675" y="601980"/>
                          <a:pt x="796290" y="679133"/>
                          <a:pt x="738188" y="738188"/>
                        </a:cubicBezTo>
                        <a:close/>
                      </a:path>
                    </a:pathLst>
                  </a:custGeom>
                  <a:solidFill>
                    <a:srgbClr val="B0E43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98" name="Graphic 97">
                <a:extLst>
                  <a:ext uri="{FF2B5EF4-FFF2-40B4-BE49-F238E27FC236}">
                    <a16:creationId xmlns:a16="http://schemas.microsoft.com/office/drawing/2014/main" id="{CDA8895B-FA33-4218-B8D5-52979CBE5C99}"/>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914877" y="1498568"/>
                <a:ext cx="180311" cy="142745"/>
              </a:xfrm>
              <a:prstGeom prst="rect">
                <a:avLst/>
              </a:prstGeom>
            </p:spPr>
          </p:pic>
        </p:grpSp>
      </p:grpSp>
    </p:spTree>
    <p:custDataLst>
      <p:tags r:id="rId1"/>
    </p:custDataLst>
    <p:extLst>
      <p:ext uri="{BB962C8B-B14F-4D97-AF65-F5344CB8AC3E}">
        <p14:creationId xmlns:p14="http://schemas.microsoft.com/office/powerpoint/2010/main" val="388706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0984-E28F-4739-9E10-E57608D5C1C9}"/>
              </a:ext>
            </a:extLst>
          </p:cNvPr>
          <p:cNvSpPr>
            <a:spLocks noGrp="1"/>
          </p:cNvSpPr>
          <p:nvPr>
            <p:ph type="title"/>
          </p:nvPr>
        </p:nvSpPr>
        <p:spPr>
          <a:xfrm>
            <a:off x="588263" y="457200"/>
            <a:ext cx="11018520" cy="492443"/>
          </a:xfrm>
        </p:spPr>
        <p:txBody>
          <a:bodyPr/>
          <a:lstStyle/>
          <a:p>
            <a:r>
              <a:rPr lang="en-US" sz="3200">
                <a:solidFill>
                  <a:srgbClr val="243A5F"/>
                </a:solidFill>
              </a:rPr>
              <a:t>Our core environmental sustainability commitments</a:t>
            </a:r>
            <a:endParaRPr lang="en-US">
              <a:solidFill>
                <a:srgbClr val="243A5F"/>
              </a:solidFill>
            </a:endParaRPr>
          </a:p>
        </p:txBody>
      </p:sp>
      <p:pic>
        <p:nvPicPr>
          <p:cNvPr id="4" name="Picture 3">
            <a:extLst>
              <a:ext uri="{FF2B5EF4-FFF2-40B4-BE49-F238E27FC236}">
                <a16:creationId xmlns:a16="http://schemas.microsoft.com/office/drawing/2014/main" id="{BF8A1F7F-443A-45A4-A6A6-53CF46F7C80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1294" b="38127"/>
          <a:stretch/>
        </p:blipFill>
        <p:spPr>
          <a:xfrm>
            <a:off x="0" y="3147462"/>
            <a:ext cx="12192000" cy="3710538"/>
          </a:xfrm>
          <a:prstGeom prst="rect">
            <a:avLst/>
          </a:prstGeom>
        </p:spPr>
      </p:pic>
      <p:sp>
        <p:nvSpPr>
          <p:cNvPr id="51" name="Rectangle 50">
            <a:extLst>
              <a:ext uri="{FF2B5EF4-FFF2-40B4-BE49-F238E27FC236}">
                <a16:creationId xmlns:a16="http://schemas.microsoft.com/office/drawing/2014/main" id="{03D532D9-8E9A-4315-A474-63C252DC5A94}"/>
              </a:ext>
              <a:ext uri="{C183D7F6-B498-43B3-948B-1728B52AA6E4}">
                <adec:decorative xmlns:adec="http://schemas.microsoft.com/office/drawing/2017/decorative" val="1"/>
              </a:ext>
            </a:extLst>
          </p:cNvPr>
          <p:cNvSpPr/>
          <p:nvPr/>
        </p:nvSpPr>
        <p:spPr bwMode="auto">
          <a:xfrm>
            <a:off x="-1" y="3147462"/>
            <a:ext cx="12192001" cy="2957267"/>
          </a:xfrm>
          <a:prstGeom prst="rect">
            <a:avLst/>
          </a:prstGeom>
          <a:gradFill>
            <a:gsLst>
              <a:gs pos="0">
                <a:schemeClr val="tx1"/>
              </a:gs>
              <a:gs pos="100000">
                <a:schemeClr val="tx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B56925F8-2D38-4CB8-9EBC-3B522C48015A}"/>
              </a:ext>
            </a:extLst>
          </p:cNvPr>
          <p:cNvSpPr/>
          <p:nvPr/>
        </p:nvSpPr>
        <p:spPr bwMode="auto">
          <a:xfrm>
            <a:off x="588263" y="1905000"/>
            <a:ext cx="2562610" cy="3548349"/>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rPr>
              <a:t>Carbon negative </a:t>
            </a:r>
            <a:br>
              <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523DA59A-4051-4F83-9201-AA59DDCE3954}"/>
              </a:ext>
              <a:ext uri="{C183D7F6-B498-43B3-948B-1728B52AA6E4}">
                <adec:decorative xmlns:adec="http://schemas.microsoft.com/office/drawing/2017/decorative" val="1"/>
              </a:ext>
            </a:extLst>
          </p:cNvPr>
          <p:cNvGrpSpPr/>
          <p:nvPr/>
        </p:nvGrpSpPr>
        <p:grpSpPr>
          <a:xfrm>
            <a:off x="1486800" y="2385999"/>
            <a:ext cx="765537" cy="765535"/>
            <a:chOff x="7113433" y="3223277"/>
            <a:chExt cx="765537" cy="765535"/>
          </a:xfrm>
        </p:grpSpPr>
        <p:grpSp>
          <p:nvGrpSpPr>
            <p:cNvPr id="38" name="Group 37">
              <a:extLst>
                <a:ext uri="{FF2B5EF4-FFF2-40B4-BE49-F238E27FC236}">
                  <a16:creationId xmlns:a16="http://schemas.microsoft.com/office/drawing/2014/main" id="{5908E840-200A-4D1B-B578-FF52A5BCC164}"/>
                </a:ext>
              </a:extLst>
            </p:cNvPr>
            <p:cNvGrpSpPr/>
            <p:nvPr/>
          </p:nvGrpSpPr>
          <p:grpSpPr>
            <a:xfrm>
              <a:off x="7113433" y="3223277"/>
              <a:ext cx="765537" cy="765535"/>
              <a:chOff x="3027608" y="5670541"/>
              <a:chExt cx="1374461" cy="1374459"/>
            </a:xfrm>
          </p:grpSpPr>
          <p:sp>
            <p:nvSpPr>
              <p:cNvPr id="42" name="Freeform: Shape 41">
                <a:extLst>
                  <a:ext uri="{FF2B5EF4-FFF2-40B4-BE49-F238E27FC236}">
                    <a16:creationId xmlns:a16="http://schemas.microsoft.com/office/drawing/2014/main" id="{6B8BE4C8-3CE8-48B6-A428-9D607484B10B}"/>
                  </a:ext>
                </a:extLst>
              </p:cNvPr>
              <p:cNvSpPr/>
              <p:nvPr/>
            </p:nvSpPr>
            <p:spPr bwMode="auto">
              <a:xfrm>
                <a:off x="3027608" y="5670541"/>
                <a:ext cx="1374461" cy="1374459"/>
              </a:xfrm>
              <a:custGeom>
                <a:avLst/>
                <a:gdLst>
                  <a:gd name="connsiteX0" fmla="*/ 724932 w 1374461"/>
                  <a:gd name="connsiteY0" fmla="*/ 454562 h 1374459"/>
                  <a:gd name="connsiteX1" fmla="*/ 721116 w 1374461"/>
                  <a:gd name="connsiteY1" fmla="*/ 458379 h 1374459"/>
                  <a:gd name="connsiteX2" fmla="*/ 724932 w 1374461"/>
                  <a:gd name="connsiteY2" fmla="*/ 458379 h 1374459"/>
                  <a:gd name="connsiteX3" fmla="*/ 687231 w 1374461"/>
                  <a:gd name="connsiteY3" fmla="*/ 0 h 1374459"/>
                  <a:gd name="connsiteX4" fmla="*/ 1374461 w 1374461"/>
                  <a:gd name="connsiteY4" fmla="*/ 687230 h 1374459"/>
                  <a:gd name="connsiteX5" fmla="*/ 687231 w 1374461"/>
                  <a:gd name="connsiteY5" fmla="*/ 1374459 h 1374459"/>
                  <a:gd name="connsiteX6" fmla="*/ 0 w 1374461"/>
                  <a:gd name="connsiteY6" fmla="*/ 687230 h 1374459"/>
                  <a:gd name="connsiteX7" fmla="*/ 687231 w 1374461"/>
                  <a:gd name="connsiteY7" fmla="*/ 0 h 137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4461" h="1374459">
                    <a:moveTo>
                      <a:pt x="724932" y="454562"/>
                    </a:moveTo>
                    <a:lnTo>
                      <a:pt x="721116" y="458379"/>
                    </a:lnTo>
                    <a:lnTo>
                      <a:pt x="724932" y="458379"/>
                    </a:lnTo>
                    <a:close/>
                    <a:moveTo>
                      <a:pt x="687231" y="0"/>
                    </a:moveTo>
                    <a:cubicBezTo>
                      <a:pt x="1066392" y="0"/>
                      <a:pt x="1374461" y="308068"/>
                      <a:pt x="1374461" y="687230"/>
                    </a:cubicBezTo>
                    <a:cubicBezTo>
                      <a:pt x="1374461" y="1066391"/>
                      <a:pt x="1066392" y="1374459"/>
                      <a:pt x="687231" y="1374459"/>
                    </a:cubicBezTo>
                    <a:cubicBezTo>
                      <a:pt x="308069" y="1374459"/>
                      <a:pt x="0" y="1066391"/>
                      <a:pt x="0" y="687230"/>
                    </a:cubicBezTo>
                    <a:cubicBezTo>
                      <a:pt x="0" y="308068"/>
                      <a:pt x="308069" y="0"/>
                      <a:pt x="68723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0647664A-2835-4241-9283-728E48E9599F}"/>
                  </a:ext>
                </a:extLst>
              </p:cNvPr>
              <p:cNvSpPr/>
              <p:nvPr/>
            </p:nvSpPr>
            <p:spPr>
              <a:xfrm>
                <a:off x="3234776" y="5746265"/>
                <a:ext cx="693419" cy="951547"/>
              </a:xfrm>
              <a:custGeom>
                <a:avLst/>
                <a:gdLst>
                  <a:gd name="connsiteX0" fmla="*/ 480060 w 693419"/>
                  <a:gd name="connsiteY0" fmla="*/ 260985 h 951547"/>
                  <a:gd name="connsiteX1" fmla="*/ 512445 w 693419"/>
                  <a:gd name="connsiteY1" fmla="*/ 261938 h 951547"/>
                  <a:gd name="connsiteX2" fmla="*/ 512445 w 693419"/>
                  <a:gd name="connsiteY2" fmla="*/ 361950 h 951547"/>
                  <a:gd name="connsiteX3" fmla="*/ 693420 w 693419"/>
                  <a:gd name="connsiteY3" fmla="*/ 180975 h 951547"/>
                  <a:gd name="connsiteX4" fmla="*/ 512445 w 693419"/>
                  <a:gd name="connsiteY4" fmla="*/ 0 h 951547"/>
                  <a:gd name="connsiteX5" fmla="*/ 512445 w 693419"/>
                  <a:gd name="connsiteY5" fmla="*/ 133350 h 951547"/>
                  <a:gd name="connsiteX6" fmla="*/ 480060 w 693419"/>
                  <a:gd name="connsiteY6" fmla="*/ 132398 h 951547"/>
                  <a:gd name="connsiteX7" fmla="*/ 0 w 693419"/>
                  <a:gd name="connsiteY7" fmla="*/ 612458 h 951547"/>
                  <a:gd name="connsiteX8" fmla="*/ 36195 w 693419"/>
                  <a:gd name="connsiteY8" fmla="*/ 796290 h 951547"/>
                  <a:gd name="connsiteX9" fmla="*/ 140018 w 693419"/>
                  <a:gd name="connsiteY9" fmla="*/ 951548 h 951547"/>
                  <a:gd name="connsiteX10" fmla="*/ 230505 w 693419"/>
                  <a:gd name="connsiteY10" fmla="*/ 861060 h 951547"/>
                  <a:gd name="connsiteX11" fmla="*/ 134303 w 693419"/>
                  <a:gd name="connsiteY11" fmla="*/ 681038 h 951547"/>
                  <a:gd name="connsiteX12" fmla="*/ 154305 w 693419"/>
                  <a:gd name="connsiteY12" fmla="*/ 478155 h 951547"/>
                  <a:gd name="connsiteX13" fmla="*/ 283845 w 693419"/>
                  <a:gd name="connsiteY13" fmla="*/ 320040 h 951547"/>
                  <a:gd name="connsiteX14" fmla="*/ 480060 w 693419"/>
                  <a:gd name="connsiteY14" fmla="*/ 260985 h 95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419" h="951547">
                    <a:moveTo>
                      <a:pt x="480060" y="260985"/>
                    </a:moveTo>
                    <a:cubicBezTo>
                      <a:pt x="490538" y="260985"/>
                      <a:pt x="501015" y="260985"/>
                      <a:pt x="512445" y="261938"/>
                    </a:cubicBezTo>
                    <a:lnTo>
                      <a:pt x="512445" y="361950"/>
                    </a:lnTo>
                    <a:lnTo>
                      <a:pt x="693420" y="180975"/>
                    </a:lnTo>
                    <a:lnTo>
                      <a:pt x="512445" y="0"/>
                    </a:lnTo>
                    <a:lnTo>
                      <a:pt x="512445" y="133350"/>
                    </a:lnTo>
                    <a:cubicBezTo>
                      <a:pt x="501968" y="132398"/>
                      <a:pt x="491490" y="132398"/>
                      <a:pt x="480060" y="132398"/>
                    </a:cubicBezTo>
                    <a:cubicBezTo>
                      <a:pt x="215265" y="132398"/>
                      <a:pt x="0" y="346710"/>
                      <a:pt x="0" y="612458"/>
                    </a:cubicBezTo>
                    <a:cubicBezTo>
                      <a:pt x="0" y="675323"/>
                      <a:pt x="12383" y="737235"/>
                      <a:pt x="36195" y="796290"/>
                    </a:cubicBezTo>
                    <a:cubicBezTo>
                      <a:pt x="60008" y="854393"/>
                      <a:pt x="95250" y="906780"/>
                      <a:pt x="140018" y="951548"/>
                    </a:cubicBezTo>
                    <a:lnTo>
                      <a:pt x="230505" y="861060"/>
                    </a:lnTo>
                    <a:cubicBezTo>
                      <a:pt x="180975" y="811530"/>
                      <a:pt x="147638" y="748665"/>
                      <a:pt x="134303" y="681038"/>
                    </a:cubicBezTo>
                    <a:cubicBezTo>
                      <a:pt x="120968" y="612458"/>
                      <a:pt x="127635" y="541973"/>
                      <a:pt x="154305" y="478155"/>
                    </a:cubicBezTo>
                    <a:cubicBezTo>
                      <a:pt x="180975" y="414338"/>
                      <a:pt x="225742" y="359093"/>
                      <a:pt x="283845" y="320040"/>
                    </a:cubicBezTo>
                    <a:cubicBezTo>
                      <a:pt x="341948" y="280988"/>
                      <a:pt x="410528" y="260985"/>
                      <a:pt x="480060" y="260985"/>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2E30556-939F-46A9-97EC-610ED9F2C6DF}"/>
                  </a:ext>
                </a:extLst>
              </p:cNvPr>
              <p:cNvSpPr/>
              <p:nvPr/>
            </p:nvSpPr>
            <p:spPr>
              <a:xfrm>
                <a:off x="3533863" y="6018679"/>
                <a:ext cx="661034" cy="942022"/>
              </a:xfrm>
              <a:custGeom>
                <a:avLst/>
                <a:gdLst>
                  <a:gd name="connsiteX0" fmla="*/ 520065 w 661034"/>
                  <a:gd name="connsiteY0" fmla="*/ 0 h 942022"/>
                  <a:gd name="connsiteX1" fmla="*/ 429578 w 661034"/>
                  <a:gd name="connsiteY1" fmla="*/ 90487 h 942022"/>
                  <a:gd name="connsiteX2" fmla="*/ 429578 w 661034"/>
                  <a:gd name="connsiteY2" fmla="*/ 90487 h 942022"/>
                  <a:gd name="connsiteX3" fmla="*/ 525780 w 661034"/>
                  <a:gd name="connsiteY3" fmla="*/ 270510 h 942022"/>
                  <a:gd name="connsiteX4" fmla="*/ 505778 w 661034"/>
                  <a:gd name="connsiteY4" fmla="*/ 473393 h 942022"/>
                  <a:gd name="connsiteX5" fmla="*/ 376238 w 661034"/>
                  <a:gd name="connsiteY5" fmla="*/ 631508 h 942022"/>
                  <a:gd name="connsiteX6" fmla="*/ 180975 w 661034"/>
                  <a:gd name="connsiteY6" fmla="*/ 690563 h 942022"/>
                  <a:gd name="connsiteX7" fmla="*/ 180975 w 661034"/>
                  <a:gd name="connsiteY7" fmla="*/ 580073 h 942022"/>
                  <a:gd name="connsiteX8" fmla="*/ 0 w 661034"/>
                  <a:gd name="connsiteY8" fmla="*/ 761048 h 942022"/>
                  <a:gd name="connsiteX9" fmla="*/ 180975 w 661034"/>
                  <a:gd name="connsiteY9" fmla="*/ 942023 h 942022"/>
                  <a:gd name="connsiteX10" fmla="*/ 180975 w 661034"/>
                  <a:gd name="connsiteY10" fmla="*/ 820102 h 942022"/>
                  <a:gd name="connsiteX11" fmla="*/ 661035 w 661034"/>
                  <a:gd name="connsiteY11" fmla="*/ 340043 h 942022"/>
                  <a:gd name="connsiteX12" fmla="*/ 624840 w 661034"/>
                  <a:gd name="connsiteY12" fmla="*/ 156210 h 942022"/>
                  <a:gd name="connsiteX13" fmla="*/ 520065 w 661034"/>
                  <a:gd name="connsiteY13" fmla="*/ 0 h 94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1034" h="942022">
                    <a:moveTo>
                      <a:pt x="520065" y="0"/>
                    </a:moveTo>
                    <a:lnTo>
                      <a:pt x="429578" y="90487"/>
                    </a:lnTo>
                    <a:lnTo>
                      <a:pt x="429578" y="90487"/>
                    </a:lnTo>
                    <a:cubicBezTo>
                      <a:pt x="479108" y="140017"/>
                      <a:pt x="512445" y="201930"/>
                      <a:pt x="525780" y="270510"/>
                    </a:cubicBezTo>
                    <a:cubicBezTo>
                      <a:pt x="539115" y="339090"/>
                      <a:pt x="532448" y="409575"/>
                      <a:pt x="505778" y="473393"/>
                    </a:cubicBezTo>
                    <a:cubicBezTo>
                      <a:pt x="479108" y="537210"/>
                      <a:pt x="434340" y="592455"/>
                      <a:pt x="376238" y="631508"/>
                    </a:cubicBezTo>
                    <a:cubicBezTo>
                      <a:pt x="318135" y="670560"/>
                      <a:pt x="250508" y="690563"/>
                      <a:pt x="180975" y="690563"/>
                    </a:cubicBezTo>
                    <a:lnTo>
                      <a:pt x="180975" y="580073"/>
                    </a:lnTo>
                    <a:lnTo>
                      <a:pt x="0" y="761048"/>
                    </a:lnTo>
                    <a:lnTo>
                      <a:pt x="180975" y="942023"/>
                    </a:lnTo>
                    <a:lnTo>
                      <a:pt x="180975" y="820102"/>
                    </a:lnTo>
                    <a:cubicBezTo>
                      <a:pt x="445770" y="820102"/>
                      <a:pt x="661035" y="605790"/>
                      <a:pt x="661035" y="340043"/>
                    </a:cubicBezTo>
                    <a:cubicBezTo>
                      <a:pt x="661035" y="277178"/>
                      <a:pt x="648653" y="214312"/>
                      <a:pt x="624840" y="156210"/>
                    </a:cubicBezTo>
                    <a:cubicBezTo>
                      <a:pt x="600075" y="98108"/>
                      <a:pt x="564833" y="44767"/>
                      <a:pt x="520065" y="0"/>
                    </a:cubicBezTo>
                    <a:close/>
                  </a:path>
                </a:pathLst>
              </a:custGeom>
              <a:solidFill>
                <a:srgbClr val="FFC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89A60A30-5F12-4A73-9F23-FB5855DBF2DE}"/>
                </a:ext>
              </a:extLst>
            </p:cNvPr>
            <p:cNvGrpSpPr/>
            <p:nvPr/>
          </p:nvGrpSpPr>
          <p:grpSpPr>
            <a:xfrm>
              <a:off x="7370328" y="3480171"/>
              <a:ext cx="251747" cy="251747"/>
              <a:chOff x="3841183" y="5832611"/>
              <a:chExt cx="251747" cy="251747"/>
            </a:xfrm>
          </p:grpSpPr>
          <p:sp>
            <p:nvSpPr>
              <p:cNvPr id="40" name="Oval 39">
                <a:extLst>
                  <a:ext uri="{FF2B5EF4-FFF2-40B4-BE49-F238E27FC236}">
                    <a16:creationId xmlns:a16="http://schemas.microsoft.com/office/drawing/2014/main" id="{FB7853FC-76A9-4992-BF5D-0030B5EF54A0}"/>
                  </a:ext>
                </a:extLst>
              </p:cNvPr>
              <p:cNvSpPr/>
              <p:nvPr/>
            </p:nvSpPr>
            <p:spPr bwMode="auto">
              <a:xfrm>
                <a:off x="3859925" y="5851353"/>
                <a:ext cx="214262" cy="2142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5A07D28D-2DE8-4FFD-8E97-367622F3A67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41183" y="5832611"/>
                <a:ext cx="251747" cy="251747"/>
              </a:xfrm>
              <a:prstGeom prst="rect">
                <a:avLst/>
              </a:prstGeom>
            </p:spPr>
          </p:pic>
        </p:grpSp>
      </p:grpSp>
      <p:sp>
        <p:nvSpPr>
          <p:cNvPr id="11" name="Rectangle 10">
            <a:extLst>
              <a:ext uri="{FF2B5EF4-FFF2-40B4-BE49-F238E27FC236}">
                <a16:creationId xmlns:a16="http://schemas.microsoft.com/office/drawing/2014/main" id="{5893351F-393B-495B-81CE-BF2402F20564}"/>
              </a:ext>
            </a:extLst>
          </p:cNvPr>
          <p:cNvSpPr/>
          <p:nvPr/>
        </p:nvSpPr>
        <p:spPr bwMode="auto">
          <a:xfrm>
            <a:off x="3406900" y="1905000"/>
            <a:ext cx="2562610" cy="3548349"/>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rPr>
              <a:t>Water </a:t>
            </a:r>
            <a:br>
              <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rPr>
              <a:t>positive</a:t>
            </a:r>
            <a:br>
              <a:rPr kumimoji="0" lang="en-US" sz="2400" b="0" i="0" u="none" strike="noStrike" kern="1200" cap="none" spc="0" normalizeH="0" baseline="0" noProof="0" dirty="0">
                <a:ln>
                  <a:noFill/>
                </a:ln>
                <a:solidFill>
                  <a:srgbClr val="00D7FB"/>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p>
        </p:txBody>
      </p:sp>
      <p:grpSp>
        <p:nvGrpSpPr>
          <p:cNvPr id="27" name="Group 26">
            <a:extLst>
              <a:ext uri="{FF2B5EF4-FFF2-40B4-BE49-F238E27FC236}">
                <a16:creationId xmlns:a16="http://schemas.microsoft.com/office/drawing/2014/main" id="{8B17F57D-5804-46C0-82EE-B62EBFC2325B}"/>
              </a:ext>
              <a:ext uri="{C183D7F6-B498-43B3-948B-1728B52AA6E4}">
                <adec:decorative xmlns:adec="http://schemas.microsoft.com/office/drawing/2017/decorative" val="1"/>
              </a:ext>
            </a:extLst>
          </p:cNvPr>
          <p:cNvGrpSpPr/>
          <p:nvPr/>
        </p:nvGrpSpPr>
        <p:grpSpPr>
          <a:xfrm>
            <a:off x="4211106" y="2288636"/>
            <a:ext cx="954198" cy="954198"/>
            <a:chOff x="6086324" y="3125259"/>
            <a:chExt cx="954198" cy="954198"/>
          </a:xfrm>
        </p:grpSpPr>
        <p:sp>
          <p:nvSpPr>
            <p:cNvPr id="28" name="Rectangle 27">
              <a:extLst>
                <a:ext uri="{FF2B5EF4-FFF2-40B4-BE49-F238E27FC236}">
                  <a16:creationId xmlns:a16="http://schemas.microsoft.com/office/drawing/2014/main" id="{78188F6A-E919-4EFE-9FE2-55231DF53EA0}"/>
                </a:ext>
              </a:extLst>
            </p:cNvPr>
            <p:cNvSpPr/>
            <p:nvPr/>
          </p:nvSpPr>
          <p:spPr bwMode="auto">
            <a:xfrm>
              <a:off x="6086324" y="3125259"/>
              <a:ext cx="954198" cy="954198"/>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32458506-A2D1-4D73-950A-F994001F1B75}"/>
                </a:ext>
              </a:extLst>
            </p:cNvPr>
            <p:cNvGrpSpPr/>
            <p:nvPr/>
          </p:nvGrpSpPr>
          <p:grpSpPr>
            <a:xfrm>
              <a:off x="6209630" y="3365153"/>
              <a:ext cx="711308" cy="496023"/>
              <a:chOff x="5825488" y="1244810"/>
              <a:chExt cx="711308" cy="496023"/>
            </a:xfrm>
          </p:grpSpPr>
          <p:grpSp>
            <p:nvGrpSpPr>
              <p:cNvPr id="30" name="Group 29">
                <a:extLst>
                  <a:ext uri="{FF2B5EF4-FFF2-40B4-BE49-F238E27FC236}">
                    <a16:creationId xmlns:a16="http://schemas.microsoft.com/office/drawing/2014/main" id="{E6A071BC-2F16-4F36-82A9-7BF91311F200}"/>
                  </a:ext>
                </a:extLst>
              </p:cNvPr>
              <p:cNvGrpSpPr/>
              <p:nvPr/>
            </p:nvGrpSpPr>
            <p:grpSpPr>
              <a:xfrm>
                <a:off x="5825488" y="1244810"/>
                <a:ext cx="711308" cy="399368"/>
                <a:chOff x="5576887" y="1281264"/>
                <a:chExt cx="1036320" cy="457217"/>
              </a:xfrm>
            </p:grpSpPr>
            <p:sp>
              <p:nvSpPr>
                <p:cNvPr id="34" name="Freeform: Shape 33">
                  <a:extLst>
                    <a:ext uri="{FF2B5EF4-FFF2-40B4-BE49-F238E27FC236}">
                      <a16:creationId xmlns:a16="http://schemas.microsoft.com/office/drawing/2014/main" id="{C3C5AC47-E7CB-40CE-A0DF-F3931BE32D2E}"/>
                    </a:ext>
                  </a:extLst>
                </p:cNvPr>
                <p:cNvSpPr/>
                <p:nvPr/>
              </p:nvSpPr>
              <p:spPr>
                <a:xfrm>
                  <a:off x="5576887" y="1281264"/>
                  <a:ext cx="1036320" cy="276242"/>
                </a:xfrm>
                <a:custGeom>
                  <a:avLst/>
                  <a:gdLst>
                    <a:gd name="connsiteX0" fmla="*/ 1001078 w 1036320"/>
                    <a:gd name="connsiteY0" fmla="*/ 96220 h 276242"/>
                    <a:gd name="connsiteX1" fmla="*/ 493395 w 1036320"/>
                    <a:gd name="connsiteY1" fmla="*/ 89553 h 276242"/>
                    <a:gd name="connsiteX2" fmla="*/ 107633 w 1036320"/>
                    <a:gd name="connsiteY2" fmla="*/ 96220 h 276242"/>
                    <a:gd name="connsiteX3" fmla="*/ 71438 w 1036320"/>
                    <a:gd name="connsiteY3" fmla="*/ 65740 h 276242"/>
                    <a:gd name="connsiteX4" fmla="*/ 0 w 1036320"/>
                    <a:gd name="connsiteY4" fmla="*/ 148608 h 276242"/>
                    <a:gd name="connsiteX5" fmla="*/ 36195 w 1036320"/>
                    <a:gd name="connsiteY5" fmla="*/ 180040 h 276242"/>
                    <a:gd name="connsiteX6" fmla="*/ 271463 w 1036320"/>
                    <a:gd name="connsiteY6" fmla="*/ 276243 h 276242"/>
                    <a:gd name="connsiteX7" fmla="*/ 543878 w 1036320"/>
                    <a:gd name="connsiteY7" fmla="*/ 186708 h 276242"/>
                    <a:gd name="connsiteX8" fmla="*/ 928688 w 1036320"/>
                    <a:gd name="connsiteY8" fmla="*/ 180040 h 276242"/>
                    <a:gd name="connsiteX9" fmla="*/ 964883 w 1036320"/>
                    <a:gd name="connsiteY9" fmla="*/ 211473 h 276242"/>
                    <a:gd name="connsiteX10" fmla="*/ 1036320 w 1036320"/>
                    <a:gd name="connsiteY10" fmla="*/ 127653 h 276242"/>
                    <a:gd name="connsiteX11" fmla="*/ 1001078 w 1036320"/>
                    <a:gd name="connsiteY11" fmla="*/ 96220 h 276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242">
                      <a:moveTo>
                        <a:pt x="1001078" y="96220"/>
                      </a:moveTo>
                      <a:cubicBezTo>
                        <a:pt x="803910" y="-72372"/>
                        <a:pt x="631508" y="17163"/>
                        <a:pt x="493395" y="89553"/>
                      </a:cubicBezTo>
                      <a:cubicBezTo>
                        <a:pt x="356235" y="160990"/>
                        <a:pt x="247650" y="217188"/>
                        <a:pt x="107633" y="96220"/>
                      </a:cubicBezTo>
                      <a:lnTo>
                        <a:pt x="71438" y="65740"/>
                      </a:lnTo>
                      <a:lnTo>
                        <a:pt x="0" y="148608"/>
                      </a:lnTo>
                      <a:lnTo>
                        <a:pt x="36195" y="180040"/>
                      </a:lnTo>
                      <a:cubicBezTo>
                        <a:pt x="119063" y="251478"/>
                        <a:pt x="197168" y="276243"/>
                        <a:pt x="271463" y="276243"/>
                      </a:cubicBezTo>
                      <a:cubicBezTo>
                        <a:pt x="372428" y="276243"/>
                        <a:pt x="463868" y="228618"/>
                        <a:pt x="543878" y="186708"/>
                      </a:cubicBezTo>
                      <a:cubicBezTo>
                        <a:pt x="681038" y="115270"/>
                        <a:pt x="788670" y="59073"/>
                        <a:pt x="928688" y="180040"/>
                      </a:cubicBezTo>
                      <a:lnTo>
                        <a:pt x="964883" y="211473"/>
                      </a:lnTo>
                      <a:lnTo>
                        <a:pt x="1036320" y="127653"/>
                      </a:lnTo>
                      <a:lnTo>
                        <a:pt x="1001078" y="96220"/>
                      </a:lnTo>
                      <a:close/>
                    </a:path>
                  </a:pathLst>
                </a:custGeom>
                <a:solidFill>
                  <a:srgbClr val="00D7F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EE69C048-D798-46EF-98DD-706FE88581A9}"/>
                    </a:ext>
                  </a:extLst>
                </p:cNvPr>
                <p:cNvSpPr/>
                <p:nvPr/>
              </p:nvSpPr>
              <p:spPr>
                <a:xfrm>
                  <a:off x="5576887" y="1371348"/>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rgbClr val="066E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538E0123-7DEF-40DB-9C45-C3081FA4B51C}"/>
                    </a:ext>
                  </a:extLst>
                </p:cNvPr>
                <p:cNvSpPr/>
                <p:nvPr/>
              </p:nvSpPr>
              <p:spPr>
                <a:xfrm>
                  <a:off x="5576887" y="1461835"/>
                  <a:ext cx="1036320" cy="276646"/>
                </a:xfrm>
                <a:custGeom>
                  <a:avLst/>
                  <a:gdLst>
                    <a:gd name="connsiteX0" fmla="*/ 1001078 w 1036320"/>
                    <a:gd name="connsiteY0" fmla="*/ 96624 h 276646"/>
                    <a:gd name="connsiteX1" fmla="*/ 493395 w 1036320"/>
                    <a:gd name="connsiteY1" fmla="*/ 89956 h 276646"/>
                    <a:gd name="connsiteX2" fmla="*/ 107633 w 1036320"/>
                    <a:gd name="connsiteY2" fmla="*/ 96624 h 276646"/>
                    <a:gd name="connsiteX3" fmla="*/ 71438 w 1036320"/>
                    <a:gd name="connsiteY3" fmla="*/ 65191 h 276646"/>
                    <a:gd name="connsiteX4" fmla="*/ 0 w 1036320"/>
                    <a:gd name="connsiteY4" fmla="*/ 149011 h 276646"/>
                    <a:gd name="connsiteX5" fmla="*/ 36195 w 1036320"/>
                    <a:gd name="connsiteY5" fmla="*/ 180444 h 276646"/>
                    <a:gd name="connsiteX6" fmla="*/ 271463 w 1036320"/>
                    <a:gd name="connsiteY6" fmla="*/ 276646 h 276646"/>
                    <a:gd name="connsiteX7" fmla="*/ 543878 w 1036320"/>
                    <a:gd name="connsiteY7" fmla="*/ 187111 h 276646"/>
                    <a:gd name="connsiteX8" fmla="*/ 928688 w 1036320"/>
                    <a:gd name="connsiteY8" fmla="*/ 180444 h 276646"/>
                    <a:gd name="connsiteX9" fmla="*/ 964883 w 1036320"/>
                    <a:gd name="connsiteY9" fmla="*/ 211876 h 276646"/>
                    <a:gd name="connsiteX10" fmla="*/ 1036320 w 1036320"/>
                    <a:gd name="connsiteY10" fmla="*/ 128056 h 276646"/>
                    <a:gd name="connsiteX11" fmla="*/ 1001078 w 1036320"/>
                    <a:gd name="connsiteY11" fmla="*/ 96624 h 27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320" h="276646">
                      <a:moveTo>
                        <a:pt x="1001078" y="96624"/>
                      </a:moveTo>
                      <a:cubicBezTo>
                        <a:pt x="804863" y="-72921"/>
                        <a:pt x="631508" y="17566"/>
                        <a:pt x="493395" y="89956"/>
                      </a:cubicBezTo>
                      <a:cubicBezTo>
                        <a:pt x="356235" y="161394"/>
                        <a:pt x="247650" y="217591"/>
                        <a:pt x="107633" y="96624"/>
                      </a:cubicBezTo>
                      <a:lnTo>
                        <a:pt x="71438" y="65191"/>
                      </a:lnTo>
                      <a:lnTo>
                        <a:pt x="0" y="149011"/>
                      </a:lnTo>
                      <a:lnTo>
                        <a:pt x="36195" y="180444"/>
                      </a:lnTo>
                      <a:cubicBezTo>
                        <a:pt x="119063" y="251881"/>
                        <a:pt x="197168" y="276646"/>
                        <a:pt x="271463" y="276646"/>
                      </a:cubicBezTo>
                      <a:cubicBezTo>
                        <a:pt x="372428" y="276646"/>
                        <a:pt x="463868" y="229021"/>
                        <a:pt x="543878" y="187111"/>
                      </a:cubicBezTo>
                      <a:cubicBezTo>
                        <a:pt x="681038" y="115674"/>
                        <a:pt x="788670" y="59476"/>
                        <a:pt x="928688" y="180444"/>
                      </a:cubicBezTo>
                      <a:lnTo>
                        <a:pt x="964883" y="211876"/>
                      </a:lnTo>
                      <a:lnTo>
                        <a:pt x="1036320" y="128056"/>
                      </a:lnTo>
                      <a:lnTo>
                        <a:pt x="1001078" y="96624"/>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Oval 30">
                <a:extLst>
                  <a:ext uri="{FF2B5EF4-FFF2-40B4-BE49-F238E27FC236}">
                    <a16:creationId xmlns:a16="http://schemas.microsoft.com/office/drawing/2014/main" id="{C8A41513-3DFE-4DAE-8AA6-FB2A53C5C4D9}"/>
                  </a:ext>
                </a:extLst>
              </p:cNvPr>
              <p:cNvSpPr/>
              <p:nvPr/>
            </p:nvSpPr>
            <p:spPr bwMode="auto">
              <a:xfrm>
                <a:off x="5929309" y="1489085"/>
                <a:ext cx="251748" cy="251748"/>
              </a:xfrm>
              <a:prstGeom prst="ellipse">
                <a:avLst/>
              </a:prstGeom>
              <a:solidFill>
                <a:srgbClr val="00D7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46DD9BE0-7E27-4CCB-970B-F6F207728FA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08146" y="1533440"/>
                <a:ext cx="94074" cy="139592"/>
              </a:xfrm>
              <a:prstGeom prst="rect">
                <a:avLst/>
              </a:prstGeom>
            </p:spPr>
          </p:pic>
        </p:grpSp>
      </p:grpSp>
      <p:sp>
        <p:nvSpPr>
          <p:cNvPr id="12" name="Rectangle 11">
            <a:extLst>
              <a:ext uri="{FF2B5EF4-FFF2-40B4-BE49-F238E27FC236}">
                <a16:creationId xmlns:a16="http://schemas.microsoft.com/office/drawing/2014/main" id="{188DC550-00A5-41D6-93A2-F30EFB02A395}"/>
              </a:ext>
            </a:extLst>
          </p:cNvPr>
          <p:cNvSpPr/>
          <p:nvPr/>
        </p:nvSpPr>
        <p:spPr bwMode="auto">
          <a:xfrm>
            <a:off x="6225537" y="1905000"/>
            <a:ext cx="2562610" cy="3548349"/>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rPr>
              <a:t>Zero </a:t>
            </a:r>
            <a:br>
              <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rPr>
            </a:br>
            <a:r>
              <a:rPr kumimoji="0" lang="en-US" sz="2400" b="0" i="0" u="none" strike="noStrike" kern="1200" cap="none" spc="0" normalizeH="0" baseline="0" noProof="0" dirty="0">
                <a:ln>
                  <a:noFill/>
                </a:ln>
                <a:solidFill>
                  <a:srgbClr val="E9841F"/>
                </a:solidFill>
                <a:effectLst/>
                <a:uLnTx/>
                <a:uFillTx/>
                <a:latin typeface="Segoe UI Semibold"/>
                <a:ea typeface="+mn-ea"/>
                <a:cs typeface="Segoe UI" panose="020B0502040204020203" pitchFamily="34" charset="0"/>
              </a:rPr>
              <a:t>waste</a:t>
            </a:r>
            <a:br>
              <a:rPr kumimoji="0" lang="en-US" sz="2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5" name="Group 44">
            <a:extLst>
              <a:ext uri="{FF2B5EF4-FFF2-40B4-BE49-F238E27FC236}">
                <a16:creationId xmlns:a16="http://schemas.microsoft.com/office/drawing/2014/main" id="{8BF4D24D-0535-44AD-9BF6-0EFAB07C7FBE}"/>
              </a:ext>
              <a:ext uri="{C183D7F6-B498-43B3-948B-1728B52AA6E4}">
                <adec:decorative xmlns:adec="http://schemas.microsoft.com/office/drawing/2017/decorative" val="1"/>
              </a:ext>
            </a:extLst>
          </p:cNvPr>
          <p:cNvGrpSpPr/>
          <p:nvPr/>
        </p:nvGrpSpPr>
        <p:grpSpPr>
          <a:xfrm>
            <a:off x="7124075" y="2382045"/>
            <a:ext cx="765534" cy="765534"/>
            <a:chOff x="7992801" y="4623974"/>
            <a:chExt cx="765534" cy="765534"/>
          </a:xfrm>
        </p:grpSpPr>
        <p:pic>
          <p:nvPicPr>
            <p:cNvPr id="46" name="Graphic 45">
              <a:extLst>
                <a:ext uri="{FF2B5EF4-FFF2-40B4-BE49-F238E27FC236}">
                  <a16:creationId xmlns:a16="http://schemas.microsoft.com/office/drawing/2014/main" id="{EA0E3E9D-5D04-4729-9BEA-C21B6C7AD38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01" y="4623974"/>
              <a:ext cx="765534" cy="765534"/>
            </a:xfrm>
            <a:prstGeom prst="rect">
              <a:avLst/>
            </a:prstGeom>
          </p:spPr>
        </p:pic>
        <p:sp>
          <p:nvSpPr>
            <p:cNvPr id="47" name="Oval 46">
              <a:extLst>
                <a:ext uri="{FF2B5EF4-FFF2-40B4-BE49-F238E27FC236}">
                  <a16:creationId xmlns:a16="http://schemas.microsoft.com/office/drawing/2014/main" id="{82D1F5C7-7AC8-4275-A971-0424E202229C}"/>
                </a:ext>
              </a:extLst>
            </p:cNvPr>
            <p:cNvSpPr/>
            <p:nvPr/>
          </p:nvSpPr>
          <p:spPr bwMode="auto">
            <a:xfrm>
              <a:off x="8131293" y="4765851"/>
              <a:ext cx="507846" cy="507846"/>
            </a:xfrm>
            <a:prstGeom prst="ellipse">
              <a:avLst/>
            </a:prstGeom>
            <a:solidFill>
              <a:srgbClr val="4C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8" name="Graphic 47">
              <a:extLst>
                <a:ext uri="{FF2B5EF4-FFF2-40B4-BE49-F238E27FC236}">
                  <a16:creationId xmlns:a16="http://schemas.microsoft.com/office/drawing/2014/main" id="{C273AC7F-5C6D-4454-A0AB-E9D0C1FEE61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31293" y="4752066"/>
              <a:ext cx="508854" cy="497546"/>
            </a:xfrm>
            <a:prstGeom prst="rect">
              <a:avLst/>
            </a:prstGeom>
          </p:spPr>
        </p:pic>
        <p:sp>
          <p:nvSpPr>
            <p:cNvPr id="49" name="Oval 48">
              <a:extLst>
                <a:ext uri="{FF2B5EF4-FFF2-40B4-BE49-F238E27FC236}">
                  <a16:creationId xmlns:a16="http://schemas.microsoft.com/office/drawing/2014/main" id="{9728E56C-927A-459A-A8C4-A4A7DFBCEFA4}"/>
                </a:ext>
              </a:extLst>
            </p:cNvPr>
            <p:cNvSpPr/>
            <p:nvPr/>
          </p:nvSpPr>
          <p:spPr bwMode="auto">
            <a:xfrm>
              <a:off x="8249694" y="4883899"/>
              <a:ext cx="251748" cy="251748"/>
            </a:xfrm>
            <a:prstGeom prst="ellipse">
              <a:avLst/>
            </a:prstGeom>
            <a:solidFill>
              <a:srgbClr val="E9841F"/>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66EA2"/>
                </a:solidFill>
                <a:effectLst/>
                <a:uLnTx/>
                <a:uFillTx/>
                <a:latin typeface="Segoe UI"/>
                <a:ea typeface="Segoe UI" pitchFamily="34" charset="0"/>
                <a:cs typeface="Segoe UI" pitchFamily="34" charset="0"/>
              </a:endParaRPr>
            </a:p>
          </p:txBody>
        </p:sp>
        <p:pic>
          <p:nvPicPr>
            <p:cNvPr id="50" name="Graphic 49">
              <a:extLst>
                <a:ext uri="{FF2B5EF4-FFF2-40B4-BE49-F238E27FC236}">
                  <a16:creationId xmlns:a16="http://schemas.microsoft.com/office/drawing/2014/main" id="{4C94AD03-F257-4C14-979A-CF47B85A4946}"/>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96414" y="4919687"/>
              <a:ext cx="158340" cy="174910"/>
            </a:xfrm>
            <a:prstGeom prst="rect">
              <a:avLst/>
            </a:prstGeom>
          </p:spPr>
        </p:pic>
      </p:grpSp>
      <p:sp>
        <p:nvSpPr>
          <p:cNvPr id="13" name="Rectangle 12">
            <a:extLst>
              <a:ext uri="{FF2B5EF4-FFF2-40B4-BE49-F238E27FC236}">
                <a16:creationId xmlns:a16="http://schemas.microsoft.com/office/drawing/2014/main" id="{FBAE47C6-2CDF-4FAE-A28B-0E32D87578AD}"/>
              </a:ext>
            </a:extLst>
          </p:cNvPr>
          <p:cNvSpPr/>
          <p:nvPr/>
        </p:nvSpPr>
        <p:spPr bwMode="auto">
          <a:xfrm>
            <a:off x="9044173" y="1905000"/>
            <a:ext cx="2562610" cy="3548349"/>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Build the </a:t>
            </a:r>
            <a:r>
              <a:rPr kumimoji="0" lang="en-US" sz="2400" b="0" i="0" u="none" strike="noStrike" kern="1200" cap="none" spc="0" normalizeH="0" baseline="0" noProof="0" dirty="0">
                <a:ln>
                  <a:noFill/>
                </a:ln>
                <a:solidFill>
                  <a:srgbClr val="B0E43C"/>
                </a:solidFill>
                <a:effectLst/>
                <a:uLnTx/>
                <a:uFillTx/>
                <a:latin typeface="Segoe UI Semibold"/>
                <a:ea typeface="+mn-ea"/>
                <a:cs typeface="Segoe UI" panose="020B0502040204020203" pitchFamily="34" charset="0"/>
              </a:rPr>
              <a:t>Learning Factory</a:t>
            </a:r>
            <a:endParaRPr kumimoji="0" lang="en-US" sz="2400" b="0" i="0" u="none" strike="noStrike" kern="1200" cap="none" spc="0" normalizeH="0" baseline="0" noProof="0" dirty="0">
              <a:ln>
                <a:noFill/>
              </a:ln>
              <a:solidFill>
                <a:srgbClr val="B0E43C"/>
              </a:solidFill>
              <a:effectLst/>
              <a:uLnTx/>
              <a:uFillTx/>
              <a:latin typeface="Segoe UI"/>
              <a:ea typeface="+mn-ea"/>
              <a:cs typeface="Segoe UI" panose="020B0502040204020203" pitchFamily="34" charset="0"/>
            </a:endParaRPr>
          </a:p>
        </p:txBody>
      </p:sp>
      <p:grpSp>
        <p:nvGrpSpPr>
          <p:cNvPr id="14" name="Group 13">
            <a:extLst>
              <a:ext uri="{FF2B5EF4-FFF2-40B4-BE49-F238E27FC236}">
                <a16:creationId xmlns:a16="http://schemas.microsoft.com/office/drawing/2014/main" id="{399F7DEA-117F-40B8-8DA5-CB7500496039}"/>
              </a:ext>
              <a:ext uri="{C183D7F6-B498-43B3-948B-1728B52AA6E4}">
                <adec:decorative xmlns:adec="http://schemas.microsoft.com/office/drawing/2017/decorative" val="1"/>
              </a:ext>
            </a:extLst>
          </p:cNvPr>
          <p:cNvGrpSpPr/>
          <p:nvPr/>
        </p:nvGrpSpPr>
        <p:grpSpPr>
          <a:xfrm>
            <a:off x="9868302" y="2297828"/>
            <a:ext cx="954198" cy="954198"/>
            <a:chOff x="10186686" y="4536712"/>
            <a:chExt cx="954198" cy="954198"/>
          </a:xfrm>
        </p:grpSpPr>
        <p:grpSp>
          <p:nvGrpSpPr>
            <p:cNvPr id="15" name="Group 14">
              <a:extLst>
                <a:ext uri="{FF2B5EF4-FFF2-40B4-BE49-F238E27FC236}">
                  <a16:creationId xmlns:a16="http://schemas.microsoft.com/office/drawing/2014/main" id="{D89D7E6F-B0EB-4599-BD70-43A8E17269AB}"/>
                </a:ext>
              </a:extLst>
            </p:cNvPr>
            <p:cNvGrpSpPr/>
            <p:nvPr/>
          </p:nvGrpSpPr>
          <p:grpSpPr>
            <a:xfrm>
              <a:off x="10186686" y="4536712"/>
              <a:ext cx="954198" cy="954198"/>
              <a:chOff x="10659931" y="3129348"/>
              <a:chExt cx="954198" cy="954198"/>
            </a:xfrm>
          </p:grpSpPr>
          <p:sp>
            <p:nvSpPr>
              <p:cNvPr id="20" name="Rectangle 19">
                <a:extLst>
                  <a:ext uri="{FF2B5EF4-FFF2-40B4-BE49-F238E27FC236}">
                    <a16:creationId xmlns:a16="http://schemas.microsoft.com/office/drawing/2014/main" id="{B1B49242-9AA4-4392-BFAB-2A4106F71E3D}"/>
                  </a:ext>
                </a:extLst>
              </p:cNvPr>
              <p:cNvSpPr/>
              <p:nvPr/>
            </p:nvSpPr>
            <p:spPr bwMode="auto">
              <a:xfrm>
                <a:off x="10659931" y="3129348"/>
                <a:ext cx="954198" cy="954198"/>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7BD02F3B-CE28-4042-807D-62A47102F84F}"/>
                  </a:ext>
                </a:extLst>
              </p:cNvPr>
              <p:cNvGrpSpPr/>
              <p:nvPr/>
            </p:nvGrpSpPr>
            <p:grpSpPr>
              <a:xfrm>
                <a:off x="10783241" y="3252654"/>
                <a:ext cx="707587" cy="707586"/>
                <a:chOff x="3694184" y="5502521"/>
                <a:chExt cx="707587" cy="707586"/>
              </a:xfrm>
            </p:grpSpPr>
            <p:sp>
              <p:nvSpPr>
                <p:cNvPr id="22" name="Oval 21">
                  <a:extLst>
                    <a:ext uri="{FF2B5EF4-FFF2-40B4-BE49-F238E27FC236}">
                      <a16:creationId xmlns:a16="http://schemas.microsoft.com/office/drawing/2014/main" id="{C7B6206D-45EC-436E-8F9C-A661DD91B5CC}"/>
                    </a:ext>
                  </a:extLst>
                </p:cNvPr>
                <p:cNvSpPr/>
                <p:nvPr/>
              </p:nvSpPr>
              <p:spPr bwMode="auto">
                <a:xfrm>
                  <a:off x="3922099" y="5730440"/>
                  <a:ext cx="251748" cy="25174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66EA2"/>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8751387A-35A5-4C25-9D92-B1FF72C0E10A}"/>
                    </a:ext>
                  </a:extLst>
                </p:cNvPr>
                <p:cNvGrpSpPr/>
                <p:nvPr/>
              </p:nvGrpSpPr>
              <p:grpSpPr>
                <a:xfrm>
                  <a:off x="3694184" y="5502521"/>
                  <a:ext cx="707587" cy="707586"/>
                  <a:chOff x="3684930" y="5493273"/>
                  <a:chExt cx="726082" cy="726082"/>
                </a:xfrm>
              </p:grpSpPr>
              <p:sp>
                <p:nvSpPr>
                  <p:cNvPr id="24" name="Freeform: Shape 23">
                    <a:extLst>
                      <a:ext uri="{FF2B5EF4-FFF2-40B4-BE49-F238E27FC236}">
                        <a16:creationId xmlns:a16="http://schemas.microsoft.com/office/drawing/2014/main" id="{DA6169E0-1C48-454D-A60F-9BBC19AB9CA6}"/>
                      </a:ext>
                    </a:extLst>
                  </p:cNvPr>
                  <p:cNvSpPr/>
                  <p:nvPr/>
                </p:nvSpPr>
                <p:spPr>
                  <a:xfrm>
                    <a:off x="3760646" y="5570929"/>
                    <a:ext cx="503597" cy="570770"/>
                  </a:xfrm>
                  <a:custGeom>
                    <a:avLst/>
                    <a:gdLst>
                      <a:gd name="connsiteX0" fmla="*/ 1046797 w 1235392"/>
                      <a:gd name="connsiteY0" fmla="*/ 1046797 h 1400175"/>
                      <a:gd name="connsiteX1" fmla="*/ 700088 w 1235392"/>
                      <a:gd name="connsiteY1" fmla="*/ 1190625 h 1400175"/>
                      <a:gd name="connsiteX2" fmla="*/ 353378 w 1235392"/>
                      <a:gd name="connsiteY2" fmla="*/ 1046797 h 1400175"/>
                      <a:gd name="connsiteX3" fmla="*/ 209550 w 1235392"/>
                      <a:gd name="connsiteY3" fmla="*/ 700088 h 1400175"/>
                      <a:gd name="connsiteX4" fmla="*/ 353378 w 1235392"/>
                      <a:gd name="connsiteY4" fmla="*/ 353378 h 1400175"/>
                      <a:gd name="connsiteX5" fmla="*/ 700088 w 1235392"/>
                      <a:gd name="connsiteY5" fmla="*/ 209550 h 1400175"/>
                      <a:gd name="connsiteX6" fmla="*/ 1046797 w 1235392"/>
                      <a:gd name="connsiteY6" fmla="*/ 353378 h 1400175"/>
                      <a:gd name="connsiteX7" fmla="*/ 1086803 w 1235392"/>
                      <a:gd name="connsiteY7" fmla="*/ 393383 h 1400175"/>
                      <a:gd name="connsiteX8" fmla="*/ 1235393 w 1235392"/>
                      <a:gd name="connsiteY8" fmla="*/ 244793 h 1400175"/>
                      <a:gd name="connsiteX9" fmla="*/ 1195388 w 1235392"/>
                      <a:gd name="connsiteY9" fmla="*/ 204788 h 1400175"/>
                      <a:gd name="connsiteX10" fmla="*/ 700088 w 1235392"/>
                      <a:gd name="connsiteY10" fmla="*/ 0 h 1400175"/>
                      <a:gd name="connsiteX11" fmla="*/ 204788 w 1235392"/>
                      <a:gd name="connsiteY11" fmla="*/ 204788 h 1400175"/>
                      <a:gd name="connsiteX12" fmla="*/ 0 w 1235392"/>
                      <a:gd name="connsiteY12" fmla="*/ 700088 h 1400175"/>
                      <a:gd name="connsiteX13" fmla="*/ 204788 w 1235392"/>
                      <a:gd name="connsiteY13" fmla="*/ 1195388 h 1400175"/>
                      <a:gd name="connsiteX14" fmla="*/ 700088 w 1235392"/>
                      <a:gd name="connsiteY14" fmla="*/ 1400175 h 1400175"/>
                      <a:gd name="connsiteX15" fmla="*/ 1194435 w 1235392"/>
                      <a:gd name="connsiteY15" fmla="*/ 1195388 h 1400175"/>
                      <a:gd name="connsiteX16" fmla="*/ 1234440 w 1235392"/>
                      <a:gd name="connsiteY16" fmla="*/ 1155383 h 1400175"/>
                      <a:gd name="connsiteX17" fmla="*/ 1085850 w 1235392"/>
                      <a:gd name="connsiteY17" fmla="*/ 1006793 h 1400175"/>
                      <a:gd name="connsiteX18" fmla="*/ 1046797 w 1235392"/>
                      <a:gd name="connsiteY18" fmla="*/ 1046797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35392" h="1400175">
                        <a:moveTo>
                          <a:pt x="1046797" y="1046797"/>
                        </a:moveTo>
                        <a:cubicBezTo>
                          <a:pt x="954405" y="1139190"/>
                          <a:pt x="830580" y="1190625"/>
                          <a:pt x="700088" y="1190625"/>
                        </a:cubicBezTo>
                        <a:cubicBezTo>
                          <a:pt x="569595" y="1190625"/>
                          <a:pt x="445770" y="1139190"/>
                          <a:pt x="353378" y="1046797"/>
                        </a:cubicBezTo>
                        <a:cubicBezTo>
                          <a:pt x="260985" y="954405"/>
                          <a:pt x="209550" y="830580"/>
                          <a:pt x="209550" y="700088"/>
                        </a:cubicBezTo>
                        <a:cubicBezTo>
                          <a:pt x="209550" y="569595"/>
                          <a:pt x="260985" y="445770"/>
                          <a:pt x="353378" y="353378"/>
                        </a:cubicBezTo>
                        <a:cubicBezTo>
                          <a:pt x="445770" y="260985"/>
                          <a:pt x="568643" y="209550"/>
                          <a:pt x="700088" y="209550"/>
                        </a:cubicBezTo>
                        <a:cubicBezTo>
                          <a:pt x="831533" y="209550"/>
                          <a:pt x="954405" y="260985"/>
                          <a:pt x="1046797" y="353378"/>
                        </a:cubicBezTo>
                        <a:lnTo>
                          <a:pt x="1086803" y="393383"/>
                        </a:lnTo>
                        <a:lnTo>
                          <a:pt x="1235393" y="244793"/>
                        </a:lnTo>
                        <a:lnTo>
                          <a:pt x="1195388" y="204788"/>
                        </a:lnTo>
                        <a:cubicBezTo>
                          <a:pt x="1062038" y="73343"/>
                          <a:pt x="886778" y="0"/>
                          <a:pt x="700088" y="0"/>
                        </a:cubicBezTo>
                        <a:cubicBezTo>
                          <a:pt x="513398" y="0"/>
                          <a:pt x="337185" y="73343"/>
                          <a:pt x="204788" y="204788"/>
                        </a:cubicBezTo>
                        <a:cubicBezTo>
                          <a:pt x="72390" y="337185"/>
                          <a:pt x="0" y="512445"/>
                          <a:pt x="0" y="700088"/>
                        </a:cubicBezTo>
                        <a:cubicBezTo>
                          <a:pt x="0" y="887730"/>
                          <a:pt x="73343" y="1062990"/>
                          <a:pt x="204788" y="1195388"/>
                        </a:cubicBezTo>
                        <a:cubicBezTo>
                          <a:pt x="337185" y="1326833"/>
                          <a:pt x="513398" y="1400175"/>
                          <a:pt x="700088" y="1400175"/>
                        </a:cubicBezTo>
                        <a:cubicBezTo>
                          <a:pt x="886778" y="1400175"/>
                          <a:pt x="1062990" y="1326833"/>
                          <a:pt x="1194435" y="1195388"/>
                        </a:cubicBezTo>
                        <a:lnTo>
                          <a:pt x="1234440" y="1155383"/>
                        </a:lnTo>
                        <a:lnTo>
                          <a:pt x="1085850" y="1006793"/>
                        </a:lnTo>
                        <a:lnTo>
                          <a:pt x="1046797" y="1046797"/>
                        </a:lnTo>
                        <a:close/>
                      </a:path>
                    </a:pathLst>
                  </a:custGeom>
                  <a:solidFill>
                    <a:srgbClr val="4CB1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84966532-7DE2-4898-A63A-2BC521C1F84B}"/>
                      </a:ext>
                    </a:extLst>
                  </p:cNvPr>
                  <p:cNvSpPr/>
                  <p:nvPr/>
                </p:nvSpPr>
                <p:spPr>
                  <a:xfrm>
                    <a:off x="3684930" y="5493273"/>
                    <a:ext cx="726082" cy="726082"/>
                  </a:xfrm>
                  <a:custGeom>
                    <a:avLst/>
                    <a:gdLst>
                      <a:gd name="connsiteX0" fmla="*/ 1520190 w 1781175"/>
                      <a:gd name="connsiteY0" fmla="*/ 260985 h 1781175"/>
                      <a:gd name="connsiteX1" fmla="*/ 890588 w 1781175"/>
                      <a:gd name="connsiteY1" fmla="*/ 0 h 1781175"/>
                      <a:gd name="connsiteX2" fmla="*/ 833438 w 1781175"/>
                      <a:gd name="connsiteY2" fmla="*/ 0 h 1781175"/>
                      <a:gd name="connsiteX3" fmla="*/ 833438 w 1781175"/>
                      <a:gd name="connsiteY3" fmla="*/ 209550 h 1781175"/>
                      <a:gd name="connsiteX4" fmla="*/ 890588 w 1781175"/>
                      <a:gd name="connsiteY4" fmla="*/ 209550 h 1781175"/>
                      <a:gd name="connsiteX5" fmla="*/ 1371600 w 1781175"/>
                      <a:gd name="connsiteY5" fmla="*/ 409575 h 1781175"/>
                      <a:gd name="connsiteX6" fmla="*/ 1571625 w 1781175"/>
                      <a:gd name="connsiteY6" fmla="*/ 890588 h 1781175"/>
                      <a:gd name="connsiteX7" fmla="*/ 1371600 w 1781175"/>
                      <a:gd name="connsiteY7" fmla="*/ 1371600 h 1781175"/>
                      <a:gd name="connsiteX8" fmla="*/ 890588 w 1781175"/>
                      <a:gd name="connsiteY8" fmla="*/ 1571625 h 1781175"/>
                      <a:gd name="connsiteX9" fmla="*/ 409575 w 1781175"/>
                      <a:gd name="connsiteY9" fmla="*/ 1371600 h 1781175"/>
                      <a:gd name="connsiteX10" fmla="*/ 209550 w 1781175"/>
                      <a:gd name="connsiteY10" fmla="*/ 890588 h 1781175"/>
                      <a:gd name="connsiteX11" fmla="*/ 209550 w 1781175"/>
                      <a:gd name="connsiteY11" fmla="*/ 833438 h 1781175"/>
                      <a:gd name="connsiteX12" fmla="*/ 0 w 1781175"/>
                      <a:gd name="connsiteY12" fmla="*/ 833438 h 1781175"/>
                      <a:gd name="connsiteX13" fmla="*/ 0 w 1781175"/>
                      <a:gd name="connsiteY13" fmla="*/ 890588 h 1781175"/>
                      <a:gd name="connsiteX14" fmla="*/ 260985 w 1781175"/>
                      <a:gd name="connsiteY14" fmla="*/ 1520190 h 1781175"/>
                      <a:gd name="connsiteX15" fmla="*/ 890588 w 1781175"/>
                      <a:gd name="connsiteY15" fmla="*/ 1781175 h 1781175"/>
                      <a:gd name="connsiteX16" fmla="*/ 1520190 w 1781175"/>
                      <a:gd name="connsiteY16" fmla="*/ 1520190 h 1781175"/>
                      <a:gd name="connsiteX17" fmla="*/ 1781175 w 1781175"/>
                      <a:gd name="connsiteY17" fmla="*/ 890588 h 1781175"/>
                      <a:gd name="connsiteX18" fmla="*/ 1520190 w 1781175"/>
                      <a:gd name="connsiteY18" fmla="*/ 260985 h 178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1175" h="1781175">
                        <a:moveTo>
                          <a:pt x="1520190" y="260985"/>
                        </a:moveTo>
                        <a:cubicBezTo>
                          <a:pt x="1351598" y="92393"/>
                          <a:pt x="1127760" y="0"/>
                          <a:pt x="890588" y="0"/>
                        </a:cubicBezTo>
                        <a:lnTo>
                          <a:pt x="833438" y="0"/>
                        </a:lnTo>
                        <a:lnTo>
                          <a:pt x="833438" y="209550"/>
                        </a:lnTo>
                        <a:lnTo>
                          <a:pt x="890588" y="209550"/>
                        </a:lnTo>
                        <a:cubicBezTo>
                          <a:pt x="1072515" y="209550"/>
                          <a:pt x="1243013" y="280035"/>
                          <a:pt x="1371600" y="409575"/>
                        </a:cubicBezTo>
                        <a:cubicBezTo>
                          <a:pt x="1500188" y="538163"/>
                          <a:pt x="1571625" y="709613"/>
                          <a:pt x="1571625" y="890588"/>
                        </a:cubicBezTo>
                        <a:cubicBezTo>
                          <a:pt x="1571625" y="1071563"/>
                          <a:pt x="1501140" y="1243013"/>
                          <a:pt x="1371600" y="1371600"/>
                        </a:cubicBezTo>
                        <a:cubicBezTo>
                          <a:pt x="1243013" y="1500188"/>
                          <a:pt x="1071563" y="1571625"/>
                          <a:pt x="890588" y="1571625"/>
                        </a:cubicBezTo>
                        <a:cubicBezTo>
                          <a:pt x="708660" y="1571625"/>
                          <a:pt x="538163" y="1501140"/>
                          <a:pt x="409575" y="1371600"/>
                        </a:cubicBezTo>
                        <a:cubicBezTo>
                          <a:pt x="280988" y="1243013"/>
                          <a:pt x="209550" y="1071563"/>
                          <a:pt x="209550" y="890588"/>
                        </a:cubicBezTo>
                        <a:lnTo>
                          <a:pt x="209550" y="833438"/>
                        </a:lnTo>
                        <a:lnTo>
                          <a:pt x="0" y="833438"/>
                        </a:lnTo>
                        <a:lnTo>
                          <a:pt x="0" y="890588"/>
                        </a:lnTo>
                        <a:cubicBezTo>
                          <a:pt x="0" y="1127760"/>
                          <a:pt x="92393" y="1351598"/>
                          <a:pt x="260985" y="1520190"/>
                        </a:cubicBezTo>
                        <a:cubicBezTo>
                          <a:pt x="429578" y="1688783"/>
                          <a:pt x="653415" y="1781175"/>
                          <a:pt x="890588" y="1781175"/>
                        </a:cubicBezTo>
                        <a:cubicBezTo>
                          <a:pt x="1127760" y="1781175"/>
                          <a:pt x="1351598" y="1688783"/>
                          <a:pt x="1520190" y="1520190"/>
                        </a:cubicBezTo>
                        <a:cubicBezTo>
                          <a:pt x="1688783" y="1351598"/>
                          <a:pt x="1781175" y="1127760"/>
                          <a:pt x="1781175" y="890588"/>
                        </a:cubicBezTo>
                        <a:cubicBezTo>
                          <a:pt x="1781175" y="653415"/>
                          <a:pt x="1688783" y="429578"/>
                          <a:pt x="1520190" y="260985"/>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51AD38B-48D6-4F3B-ABFE-4DCE4D05EDFC}"/>
                      </a:ext>
                    </a:extLst>
                  </p:cNvPr>
                  <p:cNvSpPr/>
                  <p:nvPr/>
                </p:nvSpPr>
                <p:spPr>
                  <a:xfrm>
                    <a:off x="3836361" y="5644702"/>
                    <a:ext cx="423224" cy="423224"/>
                  </a:xfrm>
                  <a:custGeom>
                    <a:avLst/>
                    <a:gdLst>
                      <a:gd name="connsiteX0" fmla="*/ 885825 w 1038225"/>
                      <a:gd name="connsiteY0" fmla="*/ 152400 h 1038225"/>
                      <a:gd name="connsiteX1" fmla="*/ 519113 w 1038225"/>
                      <a:gd name="connsiteY1" fmla="*/ 0 h 1038225"/>
                      <a:gd name="connsiteX2" fmla="*/ 152400 w 1038225"/>
                      <a:gd name="connsiteY2" fmla="*/ 152400 h 1038225"/>
                      <a:gd name="connsiteX3" fmla="*/ 0 w 1038225"/>
                      <a:gd name="connsiteY3" fmla="*/ 519113 h 1038225"/>
                      <a:gd name="connsiteX4" fmla="*/ 152400 w 1038225"/>
                      <a:gd name="connsiteY4" fmla="*/ 885825 h 1038225"/>
                      <a:gd name="connsiteX5" fmla="*/ 519113 w 1038225"/>
                      <a:gd name="connsiteY5" fmla="*/ 1038225 h 1038225"/>
                      <a:gd name="connsiteX6" fmla="*/ 885825 w 1038225"/>
                      <a:gd name="connsiteY6" fmla="*/ 885825 h 1038225"/>
                      <a:gd name="connsiteX7" fmla="*/ 1038225 w 1038225"/>
                      <a:gd name="connsiteY7" fmla="*/ 519113 h 1038225"/>
                      <a:gd name="connsiteX8" fmla="*/ 885825 w 1038225"/>
                      <a:gd name="connsiteY8" fmla="*/ 152400 h 1038225"/>
                      <a:gd name="connsiteX9" fmla="*/ 738188 w 1038225"/>
                      <a:gd name="connsiteY9" fmla="*/ 738188 h 1038225"/>
                      <a:gd name="connsiteX10" fmla="*/ 519113 w 1038225"/>
                      <a:gd name="connsiteY10" fmla="*/ 828675 h 1038225"/>
                      <a:gd name="connsiteX11" fmla="*/ 300038 w 1038225"/>
                      <a:gd name="connsiteY11" fmla="*/ 738188 h 1038225"/>
                      <a:gd name="connsiteX12" fmla="*/ 209550 w 1038225"/>
                      <a:gd name="connsiteY12" fmla="*/ 519113 h 1038225"/>
                      <a:gd name="connsiteX13" fmla="*/ 300038 w 1038225"/>
                      <a:gd name="connsiteY13" fmla="*/ 300038 h 1038225"/>
                      <a:gd name="connsiteX14" fmla="*/ 519113 w 1038225"/>
                      <a:gd name="connsiteY14" fmla="*/ 209550 h 1038225"/>
                      <a:gd name="connsiteX15" fmla="*/ 738188 w 1038225"/>
                      <a:gd name="connsiteY15" fmla="*/ 300038 h 1038225"/>
                      <a:gd name="connsiteX16" fmla="*/ 828675 w 1038225"/>
                      <a:gd name="connsiteY16" fmla="*/ 519113 h 1038225"/>
                      <a:gd name="connsiteX17" fmla="*/ 738188 w 1038225"/>
                      <a:gd name="connsiteY17" fmla="*/ 73818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8225" h="1038225">
                        <a:moveTo>
                          <a:pt x="885825" y="152400"/>
                        </a:moveTo>
                        <a:cubicBezTo>
                          <a:pt x="787718" y="54293"/>
                          <a:pt x="657225" y="0"/>
                          <a:pt x="519113" y="0"/>
                        </a:cubicBezTo>
                        <a:cubicBezTo>
                          <a:pt x="381000" y="0"/>
                          <a:pt x="250508" y="54293"/>
                          <a:pt x="152400" y="152400"/>
                        </a:cubicBezTo>
                        <a:cubicBezTo>
                          <a:pt x="54293" y="250508"/>
                          <a:pt x="0" y="381000"/>
                          <a:pt x="0" y="519113"/>
                        </a:cubicBezTo>
                        <a:cubicBezTo>
                          <a:pt x="0" y="657225"/>
                          <a:pt x="54293" y="787718"/>
                          <a:pt x="152400" y="885825"/>
                        </a:cubicBezTo>
                        <a:cubicBezTo>
                          <a:pt x="250508" y="983933"/>
                          <a:pt x="381000" y="1038225"/>
                          <a:pt x="519113" y="1038225"/>
                        </a:cubicBezTo>
                        <a:cubicBezTo>
                          <a:pt x="657225" y="1038225"/>
                          <a:pt x="787718" y="983933"/>
                          <a:pt x="885825" y="885825"/>
                        </a:cubicBezTo>
                        <a:cubicBezTo>
                          <a:pt x="983933" y="787718"/>
                          <a:pt x="1038225" y="657225"/>
                          <a:pt x="1038225" y="519113"/>
                        </a:cubicBezTo>
                        <a:cubicBezTo>
                          <a:pt x="1038225" y="381000"/>
                          <a:pt x="983933" y="250508"/>
                          <a:pt x="885825" y="152400"/>
                        </a:cubicBezTo>
                        <a:close/>
                        <a:moveTo>
                          <a:pt x="738188" y="738188"/>
                        </a:moveTo>
                        <a:cubicBezTo>
                          <a:pt x="680085" y="796290"/>
                          <a:pt x="601980" y="828675"/>
                          <a:pt x="519113" y="828675"/>
                        </a:cubicBezTo>
                        <a:cubicBezTo>
                          <a:pt x="436245" y="828675"/>
                          <a:pt x="359092" y="796290"/>
                          <a:pt x="300038" y="738188"/>
                        </a:cubicBezTo>
                        <a:cubicBezTo>
                          <a:pt x="241935" y="680085"/>
                          <a:pt x="209550" y="601980"/>
                          <a:pt x="209550" y="519113"/>
                        </a:cubicBezTo>
                        <a:cubicBezTo>
                          <a:pt x="209550" y="436245"/>
                          <a:pt x="241935" y="359092"/>
                          <a:pt x="300038" y="300038"/>
                        </a:cubicBezTo>
                        <a:cubicBezTo>
                          <a:pt x="358140" y="241935"/>
                          <a:pt x="436245" y="209550"/>
                          <a:pt x="519113" y="209550"/>
                        </a:cubicBezTo>
                        <a:cubicBezTo>
                          <a:pt x="601980" y="209550"/>
                          <a:pt x="679133" y="241935"/>
                          <a:pt x="738188" y="300038"/>
                        </a:cubicBezTo>
                        <a:cubicBezTo>
                          <a:pt x="796290" y="358140"/>
                          <a:pt x="828675" y="436245"/>
                          <a:pt x="828675" y="519113"/>
                        </a:cubicBezTo>
                        <a:cubicBezTo>
                          <a:pt x="828675" y="601980"/>
                          <a:pt x="796290" y="679133"/>
                          <a:pt x="738188" y="738188"/>
                        </a:cubicBezTo>
                        <a:close/>
                      </a:path>
                    </a:pathLst>
                  </a:custGeom>
                  <a:solidFill>
                    <a:srgbClr val="B0E43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7" name="Graphic 16">
              <a:extLst>
                <a:ext uri="{FF2B5EF4-FFF2-40B4-BE49-F238E27FC236}">
                  <a16:creationId xmlns:a16="http://schemas.microsoft.com/office/drawing/2014/main" id="{A609F47B-0198-40BB-A9D6-AE6145F9120D}"/>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573630" y="4938764"/>
              <a:ext cx="180311" cy="142745"/>
            </a:xfrm>
            <a:prstGeom prst="rect">
              <a:avLst/>
            </a:prstGeom>
          </p:spPr>
        </p:pic>
      </p:grpSp>
    </p:spTree>
    <p:custDataLst>
      <p:tags r:id="rId1"/>
    </p:custDataLst>
    <p:extLst>
      <p:ext uri="{BB962C8B-B14F-4D97-AF65-F5344CB8AC3E}">
        <p14:creationId xmlns:p14="http://schemas.microsoft.com/office/powerpoint/2010/main" val="197115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45833E-6 -3.33333E-6 L 1.45833E-6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67AA28A-9DE1-4549-9A63-D77293255A2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721" y="0"/>
            <a:ext cx="12191998" cy="6857998"/>
          </a:xfrm>
          <a:prstGeom prst="rect">
            <a:avLst/>
          </a:prstGeom>
        </p:spPr>
      </p:pic>
      <p:sp>
        <p:nvSpPr>
          <p:cNvPr id="31" name="Rectangle 30">
            <a:extLst>
              <a:ext uri="{FF2B5EF4-FFF2-40B4-BE49-F238E27FC236}">
                <a16:creationId xmlns:a16="http://schemas.microsoft.com/office/drawing/2014/main" id="{5A24E451-0633-4373-A25E-79C2D248E0CE}"/>
              </a:ext>
              <a:ext uri="{C183D7F6-B498-43B3-948B-1728B52AA6E4}">
                <adec:decorative xmlns:adec="http://schemas.microsoft.com/office/drawing/2017/decorative" val="1"/>
              </a:ext>
            </a:extLst>
          </p:cNvPr>
          <p:cNvSpPr/>
          <p:nvPr/>
        </p:nvSpPr>
        <p:spPr bwMode="auto">
          <a:xfrm rot="10800000">
            <a:off x="3881245" y="0"/>
            <a:ext cx="8316195" cy="6857998"/>
          </a:xfrm>
          <a:prstGeom prst="rect">
            <a:avLst/>
          </a:prstGeom>
          <a:gradFill>
            <a:gsLst>
              <a:gs pos="0">
                <a:schemeClr val="tx1">
                  <a:alpha val="50000"/>
                </a:schemeClr>
              </a:gs>
              <a:gs pos="50000">
                <a:schemeClr val="tx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02C175-63DE-4BC1-A25A-7C3DB968ED00}"/>
              </a:ext>
              <a:ext uri="{C183D7F6-B498-43B3-948B-1728B52AA6E4}">
                <adec:decorative xmlns:adec="http://schemas.microsoft.com/office/drawing/2017/decorative" val="1"/>
              </a:ext>
            </a:extLst>
          </p:cNvPr>
          <p:cNvSpPr/>
          <p:nvPr/>
        </p:nvSpPr>
        <p:spPr bwMode="auto">
          <a:xfrm>
            <a:off x="0" y="0"/>
            <a:ext cx="3875806" cy="6874041"/>
          </a:xfrm>
          <a:prstGeom prst="rect">
            <a:avLst/>
          </a:prstGeom>
          <a:solidFill>
            <a:srgbClr val="243A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243A5F"/>
              </a:solidFill>
              <a:effectLst/>
              <a:uLnTx/>
              <a:uFillTx/>
              <a:latin typeface="Segoe UI"/>
              <a:ea typeface="Segoe UI" pitchFamily="34" charset="0"/>
              <a:cs typeface="Segoe UI" pitchFamily="34" charset="0"/>
            </a:endParaRPr>
          </a:p>
        </p:txBody>
      </p:sp>
      <p:sp>
        <p:nvSpPr>
          <p:cNvPr id="16" name="Title 4">
            <a:extLst>
              <a:ext uri="{FF2B5EF4-FFF2-40B4-BE49-F238E27FC236}">
                <a16:creationId xmlns:a16="http://schemas.microsoft.com/office/drawing/2014/main" id="{29845225-BEC7-4886-B2C1-2912F45F3D5A}"/>
              </a:ext>
            </a:extLst>
          </p:cNvPr>
          <p:cNvSpPr>
            <a:spLocks noGrp="1"/>
          </p:cNvSpPr>
          <p:nvPr>
            <p:ph type="title"/>
          </p:nvPr>
        </p:nvSpPr>
        <p:spPr>
          <a:xfrm>
            <a:off x="588264" y="585775"/>
            <a:ext cx="3435096" cy="984885"/>
          </a:xfrm>
        </p:spPr>
        <p:txBody>
          <a:bodyPr/>
          <a:lstStyle/>
          <a:p>
            <a:r>
              <a:rPr lang="en-US">
                <a:solidFill>
                  <a:schemeClr val="accent1"/>
                </a:solidFill>
              </a:rPr>
              <a:t>Microsoft </a:t>
            </a:r>
            <a:br>
              <a:rPr lang="en-US">
                <a:solidFill>
                  <a:schemeClr val="accent1"/>
                </a:solidFill>
              </a:rPr>
            </a:br>
            <a:r>
              <a:rPr lang="en-US">
                <a:solidFill>
                  <a:schemeClr val="accent1"/>
                </a:solidFill>
              </a:rPr>
              <a:t>Cloud for Sustainability</a:t>
            </a:r>
          </a:p>
        </p:txBody>
      </p:sp>
      <p:sp>
        <p:nvSpPr>
          <p:cNvPr id="17" name="Text Placeholder 1">
            <a:extLst>
              <a:ext uri="{FF2B5EF4-FFF2-40B4-BE49-F238E27FC236}">
                <a16:creationId xmlns:a16="http://schemas.microsoft.com/office/drawing/2014/main" id="{8B59DA10-C5E3-4E05-B854-C6F6B92BC410}"/>
              </a:ext>
            </a:extLst>
          </p:cNvPr>
          <p:cNvSpPr txBox="1">
            <a:spLocks/>
          </p:cNvSpPr>
          <p:nvPr/>
        </p:nvSpPr>
        <p:spPr>
          <a:xfrm>
            <a:off x="588264" y="2828353"/>
            <a:ext cx="3197673" cy="3666392"/>
          </a:xfrm>
          <a:prstGeom prst="rect">
            <a:avLst/>
          </a:prstGeom>
        </p:spPr>
        <p:txBody>
          <a:bodyPr/>
          <a:lstStyle>
            <a:lvl1pPr marL="228596"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Segoe UI" panose="020B0502040204020203" pitchFamily="34" charset="0"/>
              </a:defRPr>
            </a:lvl1pPr>
            <a:lvl2pPr marL="457192" marR="0" indent="-228596"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2pPr>
            <a:lvl3pPr marL="657214" marR="0" indent="-20002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3pPr>
            <a:lvl4pPr marL="842948" marR="0" indent="-180971"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4pPr>
            <a:lvl5pPr marL="1023920" marR="0" indent="-168272" algn="l" defTabSz="93272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2">
                    <a:lumMod val="25000"/>
                  </a:schemeClr>
                </a:solidFill>
                <a:latin typeface="+mn-lt"/>
                <a:ea typeface="+mn-ea"/>
                <a:cs typeface="+mn-cs"/>
              </a:defRPr>
            </a:lvl5pPr>
            <a:lvl6pPr marL="2564995"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59"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22"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86" indent="-233181" algn="l" defTabSz="9327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25"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Delivering insights to help you accelerate every stage of your organization’s sustainability journey</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85750" marR="0" lvl="0" indent="-285750" algn="l" defTabSz="932725"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Comprehensive</a:t>
            </a:r>
          </a:p>
          <a:p>
            <a:pPr marL="285750" marR="0" lvl="0" indent="-285750" algn="l" defTabSz="932725"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Integrated</a:t>
            </a:r>
          </a:p>
          <a:p>
            <a:pPr marL="285750" marR="0" lvl="0" indent="-285750" algn="l" defTabSz="932725"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Automated</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4" name="Oval 133">
            <a:extLst>
              <a:ext uri="{FF2B5EF4-FFF2-40B4-BE49-F238E27FC236}">
                <a16:creationId xmlns:a16="http://schemas.microsoft.com/office/drawing/2014/main" id="{9D77A52B-07FE-47E3-BE5D-FEBC61D7B4B4}"/>
              </a:ext>
            </a:extLst>
          </p:cNvPr>
          <p:cNvSpPr/>
          <p:nvPr/>
        </p:nvSpPr>
        <p:spPr bwMode="auto">
          <a:xfrm>
            <a:off x="3998332" y="2947528"/>
            <a:ext cx="1472184" cy="1472184"/>
          </a:xfrm>
          <a:prstGeom prst="ellipse">
            <a:avLst/>
          </a:prstGeom>
          <a:solidFill>
            <a:srgbClr val="243A5F"/>
          </a:solid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Record</a:t>
            </a:r>
          </a:p>
        </p:txBody>
      </p:sp>
      <p:grpSp>
        <p:nvGrpSpPr>
          <p:cNvPr id="173" name="Group 172">
            <a:extLst>
              <a:ext uri="{FF2B5EF4-FFF2-40B4-BE49-F238E27FC236}">
                <a16:creationId xmlns:a16="http://schemas.microsoft.com/office/drawing/2014/main" id="{E4D5893A-EBDE-4EBC-A5ED-4E0A4846A0A2}"/>
              </a:ext>
              <a:ext uri="{C183D7F6-B498-43B3-948B-1728B52AA6E4}">
                <adec:decorative xmlns:adec="http://schemas.microsoft.com/office/drawing/2017/decorative" val="1"/>
              </a:ext>
            </a:extLst>
          </p:cNvPr>
          <p:cNvGrpSpPr/>
          <p:nvPr/>
        </p:nvGrpSpPr>
        <p:grpSpPr>
          <a:xfrm>
            <a:off x="5483657" y="2947528"/>
            <a:ext cx="1640925" cy="1472184"/>
            <a:chOff x="5483657" y="2764648"/>
            <a:chExt cx="1640925" cy="1472184"/>
          </a:xfrm>
        </p:grpSpPr>
        <p:sp>
          <p:nvSpPr>
            <p:cNvPr id="137" name="Oval 136">
              <a:extLst>
                <a:ext uri="{FF2B5EF4-FFF2-40B4-BE49-F238E27FC236}">
                  <a16:creationId xmlns:a16="http://schemas.microsoft.com/office/drawing/2014/main" id="{810161B0-81A6-4C99-961E-B8ECABD6ED13}"/>
                </a:ext>
              </a:extLst>
            </p:cNvPr>
            <p:cNvSpPr/>
            <p:nvPr/>
          </p:nvSpPr>
          <p:spPr bwMode="auto">
            <a:xfrm>
              <a:off x="5652398" y="2764648"/>
              <a:ext cx="1472184" cy="1472184"/>
            </a:xfrm>
            <a:prstGeom prst="ellipse">
              <a:avLst/>
            </a:prstGeom>
            <a:solidFill>
              <a:srgbClr val="056595"/>
            </a:solid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Report</a:t>
              </a:r>
            </a:p>
          </p:txBody>
        </p:sp>
        <p:cxnSp>
          <p:nvCxnSpPr>
            <p:cNvPr id="170" name="Straight Connector 169">
              <a:extLst>
                <a:ext uri="{FF2B5EF4-FFF2-40B4-BE49-F238E27FC236}">
                  <a16:creationId xmlns:a16="http://schemas.microsoft.com/office/drawing/2014/main" id="{60E2D70B-CDA9-4F42-AFAE-D5CA74499A97}"/>
                </a:ext>
              </a:extLst>
            </p:cNvPr>
            <p:cNvCxnSpPr>
              <a:cxnSpLocks/>
            </p:cNvCxnSpPr>
            <p:nvPr/>
          </p:nvCxnSpPr>
          <p:spPr>
            <a:xfrm>
              <a:off x="5483657" y="3508513"/>
              <a:ext cx="165648" cy="0"/>
            </a:xfrm>
            <a:prstGeom prst="line">
              <a:avLst/>
            </a:prstGeom>
            <a:ln w="50800">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174" name="Group 173">
            <a:extLst>
              <a:ext uri="{FF2B5EF4-FFF2-40B4-BE49-F238E27FC236}">
                <a16:creationId xmlns:a16="http://schemas.microsoft.com/office/drawing/2014/main" id="{C4047F26-F47A-4A15-B67E-6EE1FF8C816D}"/>
              </a:ext>
              <a:ext uri="{C183D7F6-B498-43B3-948B-1728B52AA6E4}">
                <adec:decorative xmlns:adec="http://schemas.microsoft.com/office/drawing/2017/decorative" val="1"/>
              </a:ext>
            </a:extLst>
          </p:cNvPr>
          <p:cNvGrpSpPr/>
          <p:nvPr/>
        </p:nvGrpSpPr>
        <p:grpSpPr>
          <a:xfrm>
            <a:off x="7124582" y="2947528"/>
            <a:ext cx="1637832" cy="1472184"/>
            <a:chOff x="7124582" y="2764648"/>
            <a:chExt cx="1637832" cy="1472184"/>
          </a:xfrm>
        </p:grpSpPr>
        <p:cxnSp>
          <p:nvCxnSpPr>
            <p:cNvPr id="146" name="Straight Connector 145">
              <a:extLst>
                <a:ext uri="{FF2B5EF4-FFF2-40B4-BE49-F238E27FC236}">
                  <a16:creationId xmlns:a16="http://schemas.microsoft.com/office/drawing/2014/main" id="{73EB27A4-689E-4C00-BFF1-518ABEA1CF2F}"/>
                </a:ext>
              </a:extLst>
            </p:cNvPr>
            <p:cNvCxnSpPr>
              <a:cxnSpLocks/>
            </p:cNvCxnSpPr>
            <p:nvPr/>
          </p:nvCxnSpPr>
          <p:spPr>
            <a:xfrm>
              <a:off x="7124582" y="3508513"/>
              <a:ext cx="165648" cy="0"/>
            </a:xfrm>
            <a:prstGeom prst="line">
              <a:avLst/>
            </a:prstGeom>
            <a:ln w="50800">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40" name="Oval 139">
              <a:extLst>
                <a:ext uri="{FF2B5EF4-FFF2-40B4-BE49-F238E27FC236}">
                  <a16:creationId xmlns:a16="http://schemas.microsoft.com/office/drawing/2014/main" id="{135A02E0-1F19-4D62-A04D-F8B6464DA996}"/>
                </a:ext>
              </a:extLst>
            </p:cNvPr>
            <p:cNvSpPr/>
            <p:nvPr/>
          </p:nvSpPr>
          <p:spPr bwMode="auto">
            <a:xfrm>
              <a:off x="7290230" y="2764648"/>
              <a:ext cx="1472184" cy="1472184"/>
            </a:xfrm>
            <a:prstGeom prst="ellipse">
              <a:avLst/>
            </a:prstGeom>
            <a:solidFill>
              <a:srgbClr val="0070C0"/>
            </a:solid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Reduce</a:t>
              </a:r>
            </a:p>
          </p:txBody>
        </p:sp>
      </p:grpSp>
      <p:grpSp>
        <p:nvGrpSpPr>
          <p:cNvPr id="175" name="Group 174">
            <a:extLst>
              <a:ext uri="{FF2B5EF4-FFF2-40B4-BE49-F238E27FC236}">
                <a16:creationId xmlns:a16="http://schemas.microsoft.com/office/drawing/2014/main" id="{CBF3BC50-AFD3-4E15-94BA-B724885D3A1E}"/>
              </a:ext>
              <a:ext uri="{C183D7F6-B498-43B3-948B-1728B52AA6E4}">
                <adec:decorative xmlns:adec="http://schemas.microsoft.com/office/drawing/2017/decorative" val="1"/>
              </a:ext>
            </a:extLst>
          </p:cNvPr>
          <p:cNvGrpSpPr/>
          <p:nvPr/>
        </p:nvGrpSpPr>
        <p:grpSpPr>
          <a:xfrm>
            <a:off x="8785419" y="2947528"/>
            <a:ext cx="1637832" cy="1472184"/>
            <a:chOff x="8785419" y="2764648"/>
            <a:chExt cx="1637832" cy="1472184"/>
          </a:xfrm>
        </p:grpSpPr>
        <p:sp>
          <p:nvSpPr>
            <p:cNvPr id="143" name="Oval 142">
              <a:extLst>
                <a:ext uri="{FF2B5EF4-FFF2-40B4-BE49-F238E27FC236}">
                  <a16:creationId xmlns:a16="http://schemas.microsoft.com/office/drawing/2014/main" id="{7049A8CA-0C84-429A-8D1A-B7ABE00DB481}"/>
                </a:ext>
              </a:extLst>
            </p:cNvPr>
            <p:cNvSpPr/>
            <p:nvPr/>
          </p:nvSpPr>
          <p:spPr bwMode="auto">
            <a:xfrm>
              <a:off x="8951067" y="2764648"/>
              <a:ext cx="1472184" cy="1472184"/>
            </a:xfrm>
            <a:prstGeom prst="ellipse">
              <a:avLst/>
            </a:prstGeom>
            <a:solidFill>
              <a:srgbClr val="077BB5"/>
            </a:solid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Remove</a:t>
              </a:r>
            </a:p>
          </p:txBody>
        </p:sp>
        <p:cxnSp>
          <p:nvCxnSpPr>
            <p:cNvPr id="168" name="Straight Connector 167">
              <a:extLst>
                <a:ext uri="{FF2B5EF4-FFF2-40B4-BE49-F238E27FC236}">
                  <a16:creationId xmlns:a16="http://schemas.microsoft.com/office/drawing/2014/main" id="{2A0D5A63-2188-456C-BD27-58C79185771C}"/>
                </a:ext>
              </a:extLst>
            </p:cNvPr>
            <p:cNvCxnSpPr>
              <a:cxnSpLocks/>
            </p:cNvCxnSpPr>
            <p:nvPr/>
          </p:nvCxnSpPr>
          <p:spPr>
            <a:xfrm>
              <a:off x="8785419" y="3508513"/>
              <a:ext cx="165648" cy="0"/>
            </a:xfrm>
            <a:prstGeom prst="line">
              <a:avLst/>
            </a:prstGeom>
            <a:ln w="50800">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176" name="Group 175">
            <a:extLst>
              <a:ext uri="{FF2B5EF4-FFF2-40B4-BE49-F238E27FC236}">
                <a16:creationId xmlns:a16="http://schemas.microsoft.com/office/drawing/2014/main" id="{D3F9F89F-1197-4838-8960-9A3A9F991C64}"/>
              </a:ext>
              <a:ext uri="{C183D7F6-B498-43B3-948B-1728B52AA6E4}">
                <adec:decorative xmlns:adec="http://schemas.microsoft.com/office/drawing/2017/decorative" val="1"/>
              </a:ext>
            </a:extLst>
          </p:cNvPr>
          <p:cNvGrpSpPr/>
          <p:nvPr/>
        </p:nvGrpSpPr>
        <p:grpSpPr>
          <a:xfrm>
            <a:off x="10446256" y="2947528"/>
            <a:ext cx="1632726" cy="1472184"/>
            <a:chOff x="10446256" y="2764648"/>
            <a:chExt cx="1632726" cy="1472184"/>
          </a:xfrm>
        </p:grpSpPr>
        <p:sp>
          <p:nvSpPr>
            <p:cNvPr id="149" name="Oval 148">
              <a:extLst>
                <a:ext uri="{FF2B5EF4-FFF2-40B4-BE49-F238E27FC236}">
                  <a16:creationId xmlns:a16="http://schemas.microsoft.com/office/drawing/2014/main" id="{4C74D8E1-6EF9-4172-9D2C-68D724A27EC1}"/>
                </a:ext>
              </a:extLst>
            </p:cNvPr>
            <p:cNvSpPr/>
            <p:nvPr/>
          </p:nvSpPr>
          <p:spPr bwMode="auto">
            <a:xfrm>
              <a:off x="10606798" y="2764648"/>
              <a:ext cx="1472184" cy="1472184"/>
            </a:xfrm>
            <a:prstGeom prst="ellipse">
              <a:avLst/>
            </a:prstGeom>
            <a:solidFill>
              <a:schemeClr val="accent5"/>
            </a:solid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Replace</a:t>
              </a:r>
            </a:p>
          </p:txBody>
        </p:sp>
        <p:cxnSp>
          <p:nvCxnSpPr>
            <p:cNvPr id="169" name="Straight Connector 168">
              <a:extLst>
                <a:ext uri="{FF2B5EF4-FFF2-40B4-BE49-F238E27FC236}">
                  <a16:creationId xmlns:a16="http://schemas.microsoft.com/office/drawing/2014/main" id="{EE5B603C-B2C0-4C16-8152-0FA053669739}"/>
                </a:ext>
              </a:extLst>
            </p:cNvPr>
            <p:cNvCxnSpPr>
              <a:cxnSpLocks/>
            </p:cNvCxnSpPr>
            <p:nvPr/>
          </p:nvCxnSpPr>
          <p:spPr>
            <a:xfrm>
              <a:off x="10446256" y="3508513"/>
              <a:ext cx="165648" cy="0"/>
            </a:xfrm>
            <a:prstGeom prst="line">
              <a:avLst/>
            </a:prstGeom>
            <a:ln w="50800">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5" name="Group 4">
            <a:extLst>
              <a:ext uri="{FF2B5EF4-FFF2-40B4-BE49-F238E27FC236}">
                <a16:creationId xmlns:a16="http://schemas.microsoft.com/office/drawing/2014/main" id="{35CE1E2B-8186-354F-8EC7-A081480BA1A7}"/>
              </a:ext>
              <a:ext uri="{C183D7F6-B498-43B3-948B-1728B52AA6E4}">
                <adec:decorative xmlns:adec="http://schemas.microsoft.com/office/drawing/2017/decorative" val="1"/>
              </a:ext>
            </a:extLst>
          </p:cNvPr>
          <p:cNvGrpSpPr/>
          <p:nvPr/>
        </p:nvGrpSpPr>
        <p:grpSpPr>
          <a:xfrm>
            <a:off x="11107595" y="5813156"/>
            <a:ext cx="612409" cy="613195"/>
            <a:chOff x="1232075" y="3299850"/>
            <a:chExt cx="612409" cy="613195"/>
          </a:xfrm>
        </p:grpSpPr>
        <p:sp>
          <p:nvSpPr>
            <p:cNvPr id="6" name="Freeform: Shape 17">
              <a:extLst>
                <a:ext uri="{FF2B5EF4-FFF2-40B4-BE49-F238E27FC236}">
                  <a16:creationId xmlns:a16="http://schemas.microsoft.com/office/drawing/2014/main" id="{ECFE100E-D091-BB4C-B686-FAE90B8F539B}"/>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aphic 227">
              <a:extLst>
                <a:ext uri="{FF2B5EF4-FFF2-40B4-BE49-F238E27FC236}">
                  <a16:creationId xmlns:a16="http://schemas.microsoft.com/office/drawing/2014/main" id="{2C74B277-B2A3-0D42-B93C-EC49BDD02503}"/>
                </a:ext>
              </a:extLst>
            </p:cNvPr>
            <p:cNvGrpSpPr/>
            <p:nvPr/>
          </p:nvGrpSpPr>
          <p:grpSpPr>
            <a:xfrm>
              <a:off x="1232075" y="3355595"/>
              <a:ext cx="555879" cy="557450"/>
              <a:chOff x="683525" y="3986901"/>
              <a:chExt cx="555879" cy="557450"/>
            </a:xfrm>
            <a:solidFill>
              <a:srgbClr val="000000"/>
            </a:solidFill>
          </p:grpSpPr>
          <p:sp>
            <p:nvSpPr>
              <p:cNvPr id="9" name="Freeform: Shape 20">
                <a:extLst>
                  <a:ext uri="{FF2B5EF4-FFF2-40B4-BE49-F238E27FC236}">
                    <a16:creationId xmlns:a16="http://schemas.microsoft.com/office/drawing/2014/main" id="{5C8113B1-C298-F244-A9F1-E68444EF381B}"/>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22">
                <a:extLst>
                  <a:ext uri="{FF2B5EF4-FFF2-40B4-BE49-F238E27FC236}">
                    <a16:creationId xmlns:a16="http://schemas.microsoft.com/office/drawing/2014/main" id="{338D6792-8198-BA47-B4E7-025450C29F7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23">
                <a:extLst>
                  <a:ext uri="{FF2B5EF4-FFF2-40B4-BE49-F238E27FC236}">
                    <a16:creationId xmlns:a16="http://schemas.microsoft.com/office/drawing/2014/main" id="{926BD963-1D71-EE48-A287-94C23DD3FF56}"/>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927759E-A4FB-8943-88BE-95395BD187A2}"/>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8" name="Graphic 7">
              <a:extLst>
                <a:ext uri="{FF2B5EF4-FFF2-40B4-BE49-F238E27FC236}">
                  <a16:creationId xmlns:a16="http://schemas.microsoft.com/office/drawing/2014/main" id="{9D673D3A-A228-6C49-BEB9-87AA340D3C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2314217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42" presetClass="path" presetSubtype="0" decel="100000" fill="hold" grpId="1" nodeType="withEffect">
                                  <p:stCondLst>
                                    <p:cond delay="0"/>
                                  </p:stCondLst>
                                  <p:childTnLst>
                                    <p:animMotion origin="layout" path="M 2.91667E-6 2.96296E-6 L 2.91667E-6 0.01898 " pathEditMode="relative" rAng="0" ptsTypes="AA">
                                      <p:cBhvr>
                                        <p:cTn id="9" dur="700" spd="-100000" fill="hold"/>
                                        <p:tgtEl>
                                          <p:spTgt spid="17"/>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fade">
                                      <p:cBhvr>
                                        <p:cTn id="14" dur="500"/>
                                        <p:tgtEl>
                                          <p:spTgt spid="134"/>
                                        </p:tgtEl>
                                      </p:cBhvr>
                                    </p:animEffect>
                                  </p:childTnLst>
                                </p:cTn>
                              </p:par>
                              <p:par>
                                <p:cTn id="15" presetID="10" presetClass="entr" presetSubtype="0" fill="hold" nodeType="withEffect">
                                  <p:stCondLst>
                                    <p:cond delay="250"/>
                                  </p:stCondLst>
                                  <p:childTnLst>
                                    <p:set>
                                      <p:cBhvr>
                                        <p:cTn id="16" dur="1" fill="hold">
                                          <p:stCondLst>
                                            <p:cond delay="0"/>
                                          </p:stCondLst>
                                        </p:cTn>
                                        <p:tgtEl>
                                          <p:spTgt spid="173"/>
                                        </p:tgtEl>
                                        <p:attrNameLst>
                                          <p:attrName>style.visibility</p:attrName>
                                        </p:attrNameLst>
                                      </p:cBhvr>
                                      <p:to>
                                        <p:strVal val="visible"/>
                                      </p:to>
                                    </p:set>
                                    <p:animEffect transition="in" filter="fade">
                                      <p:cBhvr>
                                        <p:cTn id="17" dur="500"/>
                                        <p:tgtEl>
                                          <p:spTgt spid="173"/>
                                        </p:tgtEl>
                                      </p:cBhvr>
                                    </p:animEffect>
                                  </p:childTnLst>
                                </p:cTn>
                              </p:par>
                              <p:par>
                                <p:cTn id="18" presetID="10" presetClass="entr" presetSubtype="0" fill="hold" nodeType="withEffect">
                                  <p:stCondLst>
                                    <p:cond delay="50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par>
                                <p:cTn id="21" presetID="10" presetClass="entr" presetSubtype="0" fill="hold" nodeType="withEffect">
                                  <p:stCondLst>
                                    <p:cond delay="750"/>
                                  </p:stCondLst>
                                  <p:childTnLst>
                                    <p:set>
                                      <p:cBhvr>
                                        <p:cTn id="22" dur="1" fill="hold">
                                          <p:stCondLst>
                                            <p:cond delay="0"/>
                                          </p:stCondLst>
                                        </p:cTn>
                                        <p:tgtEl>
                                          <p:spTgt spid="175"/>
                                        </p:tgtEl>
                                        <p:attrNameLst>
                                          <p:attrName>style.visibility</p:attrName>
                                        </p:attrNameLst>
                                      </p:cBhvr>
                                      <p:to>
                                        <p:strVal val="visible"/>
                                      </p:to>
                                    </p:set>
                                    <p:animEffect transition="in" filter="fade">
                                      <p:cBhvr>
                                        <p:cTn id="23" dur="500"/>
                                        <p:tgtEl>
                                          <p:spTgt spid="175"/>
                                        </p:tgtEl>
                                      </p:cBhvr>
                                    </p:animEffect>
                                  </p:childTnLst>
                                </p:cTn>
                              </p:par>
                              <p:par>
                                <p:cTn id="24" presetID="10" presetClass="entr" presetSubtype="0" fill="hold" nodeType="withEffect">
                                  <p:stCondLst>
                                    <p:cond delay="1000"/>
                                  </p:stCondLst>
                                  <p:childTnLst>
                                    <p:set>
                                      <p:cBhvr>
                                        <p:cTn id="25" dur="1" fill="hold">
                                          <p:stCondLst>
                                            <p:cond delay="0"/>
                                          </p:stCondLst>
                                        </p:cTn>
                                        <p:tgtEl>
                                          <p:spTgt spid="176"/>
                                        </p:tgtEl>
                                        <p:attrNameLst>
                                          <p:attrName>style.visibility</p:attrName>
                                        </p:attrNameLst>
                                      </p:cBhvr>
                                      <p:to>
                                        <p:strVal val="visible"/>
                                      </p:to>
                                    </p:set>
                                    <p:animEffect transition="in" filter="fade">
                                      <p:cBhvr>
                                        <p:cTn id="26"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7878-5CBB-5D42-ACC5-60594FD86A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DA9ABE-D7D3-9455-DFC6-F0FD2942815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47A0FD-B54F-B851-7615-22A6E75743BB}"/>
              </a:ext>
            </a:extLst>
          </p:cNvPr>
          <p:cNvPicPr>
            <a:picLocks noChangeAspect="1"/>
          </p:cNvPicPr>
          <p:nvPr/>
        </p:nvPicPr>
        <p:blipFill>
          <a:blip r:embed="rId2"/>
          <a:stretch>
            <a:fillRect/>
          </a:stretch>
        </p:blipFill>
        <p:spPr>
          <a:xfrm>
            <a:off x="1747837" y="773906"/>
            <a:ext cx="8696325" cy="5310188"/>
          </a:xfrm>
          <a:prstGeom prst="rect">
            <a:avLst/>
          </a:prstGeom>
        </p:spPr>
      </p:pic>
    </p:spTree>
    <p:extLst>
      <p:ext uri="{BB962C8B-B14F-4D97-AF65-F5344CB8AC3E}">
        <p14:creationId xmlns:p14="http://schemas.microsoft.com/office/powerpoint/2010/main" val="2600293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76FC6-44C7-A15D-44D4-FFB6A24473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82CB2F-B094-6661-DF13-32783C096F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452750-CBCD-4EF4-EFA5-64BE5E197A63}"/>
              </a:ext>
            </a:extLst>
          </p:cNvPr>
          <p:cNvPicPr>
            <a:picLocks noChangeAspect="1"/>
          </p:cNvPicPr>
          <p:nvPr/>
        </p:nvPicPr>
        <p:blipFill>
          <a:blip r:embed="rId2"/>
          <a:stretch>
            <a:fillRect/>
          </a:stretch>
        </p:blipFill>
        <p:spPr>
          <a:xfrm>
            <a:off x="1931193" y="626268"/>
            <a:ext cx="8329613" cy="5605463"/>
          </a:xfrm>
          <a:prstGeom prst="rect">
            <a:avLst/>
          </a:prstGeom>
        </p:spPr>
      </p:pic>
    </p:spTree>
    <p:extLst>
      <p:ext uri="{BB962C8B-B14F-4D97-AF65-F5344CB8AC3E}">
        <p14:creationId xmlns:p14="http://schemas.microsoft.com/office/powerpoint/2010/main" val="126596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4.potx" id="{F8F49DAB-493D-4F75-A0D1-F71F195D3E66}" vid="{9DB34945-6D52-439B-845E-B1CB34CFA3B4}"/>
    </a:ext>
  </a:extLst>
</a:theme>
</file>

<file path=ppt/theme/theme3.xml><?xml version="1.0" encoding="utf-8"?>
<a:theme xmlns:a="http://schemas.openxmlformats.org/drawingml/2006/main" name="Sustainability All-up">
  <a:themeElements>
    <a:clrScheme name="Custom 38">
      <a:dk1>
        <a:srgbClr val="000000"/>
      </a:dk1>
      <a:lt1>
        <a:srgbClr val="FFFFFF"/>
      </a:lt1>
      <a:dk2>
        <a:srgbClr val="243A5F"/>
      </a:dk2>
      <a:lt2>
        <a:srgbClr val="E6E6E6"/>
      </a:lt2>
      <a:accent1>
        <a:srgbClr val="30E5D0"/>
      </a:accent1>
      <a:accent2>
        <a:srgbClr val="008575"/>
      </a:accent2>
      <a:accent3>
        <a:srgbClr val="243A5F"/>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4.xml><?xml version="1.0" encoding="utf-8"?>
<a:theme xmlns:a="http://schemas.openxmlformats.org/drawingml/2006/main" name="6_Sustainability All-up">
  <a:themeElements>
    <a:clrScheme name="Custom 66">
      <a:dk1>
        <a:srgbClr val="000000"/>
      </a:dk1>
      <a:lt1>
        <a:srgbClr val="FFFFFF"/>
      </a:lt1>
      <a:dk2>
        <a:srgbClr val="243A5F"/>
      </a:dk2>
      <a:lt2>
        <a:srgbClr val="E6E6E6"/>
      </a:lt2>
      <a:accent1>
        <a:srgbClr val="30E5D0"/>
      </a:accent1>
      <a:accent2>
        <a:srgbClr val="008575"/>
      </a:accent2>
      <a:accent3>
        <a:srgbClr val="243A5F"/>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TotalTime>
  <Words>1598</Words>
  <Application>Microsoft Office PowerPoint</Application>
  <PresentationFormat>Widescreen</PresentationFormat>
  <Paragraphs>149</Paragraphs>
  <Slides>9</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vt:i4>
      </vt:variant>
    </vt:vector>
  </HeadingPairs>
  <TitlesOfParts>
    <vt:vector size="23" baseType="lpstr">
      <vt:lpstr>Arial</vt:lpstr>
      <vt:lpstr>Arial,Sans-Serif</vt:lpstr>
      <vt:lpstr>Calibri</vt:lpstr>
      <vt:lpstr>Calibri Light</vt:lpstr>
      <vt:lpstr>Noto sans</vt:lpstr>
      <vt:lpstr>Open Sans</vt:lpstr>
      <vt:lpstr>Roboto</vt:lpstr>
      <vt:lpstr>Segoe UI</vt:lpstr>
      <vt:lpstr>Segoe UI Semibold</vt:lpstr>
      <vt:lpstr>Wingdings</vt:lpstr>
      <vt:lpstr>Office Theme</vt:lpstr>
      <vt:lpstr>White Template</vt:lpstr>
      <vt:lpstr>Sustainability All-up</vt:lpstr>
      <vt:lpstr>6_Sustainability All-up</vt:lpstr>
      <vt:lpstr>A Sustainability Framework for Smart Learning Factories Based on Using Structured Information as Semantic Models</vt:lpstr>
      <vt:lpstr>Use Case</vt:lpstr>
      <vt:lpstr>UN Sustainable Development Goals (SDGs)</vt:lpstr>
      <vt:lpstr>Sustainability – as a 3-lens view</vt:lpstr>
      <vt:lpstr>Investing to build the leading platform for technology solutions to environmental challenges​</vt:lpstr>
      <vt:lpstr>Our core environmental sustainability commitments</vt:lpstr>
      <vt:lpstr>Microsoft  Cloud for Sustainability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Sustainability Framework for Smart Learning Factories Based on Using Structured Information as Semantic Models</dc:title>
  <dc:creator>Balamurugan Balakreshnan</dc:creator>
  <cp:lastModifiedBy>Balamurugan Balakreshnan</cp:lastModifiedBy>
  <cp:revision>1</cp:revision>
  <dcterms:created xsi:type="dcterms:W3CDTF">2022-04-10T12:56:35Z</dcterms:created>
  <dcterms:modified xsi:type="dcterms:W3CDTF">2022-04-10T13:13:01Z</dcterms:modified>
</cp:coreProperties>
</file>